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slideLayouts/slideLayout13.xml" ContentType="application/vnd.openxmlformats-officedocument.presentationml.slideLayout+xml"/>
  <Override PartName="/ppt/theme/theme3.xml" ContentType="application/vnd.openxmlformats-officedocument.theme+xml"/>
  <Override PartName="/ppt/slideLayouts/slideLayout14.xml" ContentType="application/vnd.openxmlformats-officedocument.presentationml.slideLayout+xml"/>
  <Override PartName="/ppt/theme/theme4.xml" ContentType="application/vnd.openxmlformats-officedocument.theme+xml"/>
  <Override PartName="/ppt/slideLayouts/slideLayout15.xml" ContentType="application/vnd.openxmlformats-officedocument.presentationml.slideLayout+xml"/>
  <Override PartName="/ppt/theme/theme5.xml" ContentType="application/vnd.openxmlformats-officedocument.theme+xml"/>
  <Override PartName="/ppt/slideLayouts/slideLayout16.xml" ContentType="application/vnd.openxmlformats-officedocument.presentationml.slideLayout+xml"/>
  <Override PartName="/ppt/theme/theme6.xml" ContentType="application/vnd.openxmlformats-officedocument.theme+xml"/>
  <Override PartName="/ppt/slideLayouts/slideLayout17.xml" ContentType="application/vnd.openxmlformats-officedocument.presentationml.slideLayout+xml"/>
  <Override PartName="/ppt/theme/theme7.xml" ContentType="application/vnd.openxmlformats-officedocument.theme+xml"/>
  <Override PartName="/ppt/theme/theme8.xml" ContentType="application/vnd.openxmlformats-officedocument.theme+xml"/>
  <Override PartName="/ppt/theme/theme9.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5606" r:id="rId2"/>
    <p:sldMasterId id="2147485608" r:id="rId3"/>
    <p:sldMasterId id="2147485610" r:id="rId4"/>
    <p:sldMasterId id="2147485612" r:id="rId5"/>
    <p:sldMasterId id="2147485614" r:id="rId6"/>
    <p:sldMasterId id="2147485616" r:id="rId7"/>
  </p:sldMasterIdLst>
  <p:notesMasterIdLst>
    <p:notesMasterId r:id="rId15"/>
  </p:notesMasterIdLst>
  <p:handoutMasterIdLst>
    <p:handoutMasterId r:id="rId16"/>
  </p:handoutMasterIdLst>
  <p:sldIdLst>
    <p:sldId id="260" r:id="rId8"/>
    <p:sldId id="264" r:id="rId9"/>
    <p:sldId id="265" r:id="rId10"/>
    <p:sldId id="266" r:id="rId11"/>
    <p:sldId id="267" r:id="rId12"/>
    <p:sldId id="268" r:id="rId13"/>
    <p:sldId id="269" r:id="rId14"/>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CE6F2"/>
    <a:srgbClr val="D5F7FF"/>
    <a:srgbClr val="D2E7EF"/>
    <a:srgbClr val="D7E5F5"/>
    <a:srgbClr val="DDDDDD"/>
    <a:srgbClr val="EAEAEA"/>
    <a:srgbClr val="996633"/>
    <a:srgbClr val="FFDF9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827" autoAdjust="0"/>
    <p:restoredTop sz="96699" autoAdjust="0"/>
  </p:normalViewPr>
  <p:slideViewPr>
    <p:cSldViewPr>
      <p:cViewPr>
        <p:scale>
          <a:sx n="100" d="100"/>
          <a:sy n="100" d="100"/>
        </p:scale>
        <p:origin x="1278" y="51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94" d="100"/>
          <a:sy n="94" d="100"/>
        </p:scale>
        <p:origin x="2064"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slide" Target="slides/slide6.xml"/><Relationship Id="rId18" Type="http://schemas.openxmlformats.org/officeDocument/2006/relationships/viewProps" Target="viewProps.xml"/><Relationship Id="rId3" Type="http://schemas.openxmlformats.org/officeDocument/2006/relationships/slideMaster" Target="slideMasters/slideMaster3.xml"/><Relationship Id="rId7" Type="http://schemas.openxmlformats.org/officeDocument/2006/relationships/slideMaster" Target="slideMasters/slideMaster7.xml"/><Relationship Id="rId12" Type="http://schemas.openxmlformats.org/officeDocument/2006/relationships/slide" Target="slides/slide5.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4.xml"/><Relationship Id="rId5" Type="http://schemas.openxmlformats.org/officeDocument/2006/relationships/slideMaster" Target="slideMasters/slideMaster5.xml"/><Relationship Id="rId15" Type="http://schemas.openxmlformats.org/officeDocument/2006/relationships/notesMaster" Target="notesMasters/notesMaster1.xml"/><Relationship Id="rId10" Type="http://schemas.openxmlformats.org/officeDocument/2006/relationships/slide" Target="slides/slide3.xml"/><Relationship Id="rId19" Type="http://schemas.openxmlformats.org/officeDocument/2006/relationships/theme" Target="theme/theme1.xml"/><Relationship Id="rId4" Type="http://schemas.openxmlformats.org/officeDocument/2006/relationships/slideMaster" Target="slideMasters/slideMaster4.xml"/><Relationship Id="rId9" Type="http://schemas.openxmlformats.org/officeDocument/2006/relationships/slide" Target="slides/slide2.xml"/><Relationship Id="rId14"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9.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eaLnBrk="1" hangingPunct="1">
              <a:defRPr sz="1200">
                <a:latin typeface="Arial" charset="0"/>
                <a:cs typeface="+mn-cs"/>
              </a:defRPr>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eaLnBrk="1" hangingPunct="1">
              <a:defRPr sz="1200">
                <a:latin typeface="Arial" charset="0"/>
                <a:cs typeface="+mn-cs"/>
              </a:defRPr>
            </a:lvl1pPr>
          </a:lstStyle>
          <a:p>
            <a:pPr>
              <a:defRPr/>
            </a:pPr>
            <a:fld id="{DF6738A5-85BC-4394-8683-F53DB2224993}" type="datetimeFigureOut">
              <a:rPr lang="en-US"/>
              <a:pPr>
                <a:defRPr/>
              </a:pPr>
              <a:t>12/19/2018</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eaLnBrk="1" hangingPunct="1">
              <a:defRPr sz="1200">
                <a:latin typeface="Arial" charset="0"/>
                <a:cs typeface="+mn-cs"/>
              </a:defRPr>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fld id="{4EECAEA2-0513-4F7A-ABB9-DA203E98D150}" type="slidenum">
              <a:rPr lang="en-US" altLang="en-US"/>
              <a:pPr/>
              <a:t>‹#›</a:t>
            </a:fld>
            <a:endParaRPr lang="en-US" altLang="en-US"/>
          </a:p>
        </p:txBody>
      </p:sp>
    </p:spTree>
    <p:extLst>
      <p:ext uri="{BB962C8B-B14F-4D97-AF65-F5344CB8AC3E}">
        <p14:creationId xmlns:p14="http://schemas.microsoft.com/office/powerpoint/2010/main" val="105874968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8.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eaLnBrk="1" hangingPunct="1">
              <a:defRPr sz="1200">
                <a:latin typeface="Arial" charset="0"/>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eaLnBrk="1" hangingPunct="1">
              <a:defRPr sz="1200">
                <a:latin typeface="Arial" charset="0"/>
                <a:cs typeface="+mn-cs"/>
              </a:defRPr>
            </a:lvl1pPr>
          </a:lstStyle>
          <a:p>
            <a:pPr>
              <a:defRPr/>
            </a:pPr>
            <a:fld id="{F6243797-D7E4-436A-A47B-3494F45F9C22}" type="datetimeFigureOut">
              <a:rPr lang="en-US"/>
              <a:pPr>
                <a:defRPr/>
              </a:pPr>
              <a:t>12/19/2018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hangingPunct="1">
              <a:defRPr sz="1200">
                <a:latin typeface="Arial" charset="0"/>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fld id="{242314B8-A45C-4C93-B39F-2BD16A14E826}" type="slidenum">
              <a:rPr lang="en-US" altLang="en-US"/>
              <a:pPr/>
              <a:t>‹#›</a:t>
            </a:fld>
            <a:endParaRPr lang="en-US" altLang="en-US"/>
          </a:p>
        </p:txBody>
      </p:sp>
    </p:spTree>
    <p:extLst>
      <p:ext uri="{BB962C8B-B14F-4D97-AF65-F5344CB8AC3E}">
        <p14:creationId xmlns:p14="http://schemas.microsoft.com/office/powerpoint/2010/main" val="38407877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b="1" dirty="0" smtClean="0"/>
              <a:t>Overview</a:t>
            </a:r>
            <a:r>
              <a:rPr lang="en-US" dirty="0" smtClean="0"/>
              <a:t>: Water delivery and redistribution to Earth was a complicated business with hydrogen coming from chondritic and solar nebular sources. </a:t>
            </a:r>
          </a:p>
          <a:p>
            <a:endParaRPr lang="en-US" dirty="0" smtClean="0"/>
          </a:p>
          <a:p>
            <a:r>
              <a:rPr lang="en-US" b="1" dirty="0" smtClean="0"/>
              <a:t>Summary</a:t>
            </a:r>
            <a:r>
              <a:rPr lang="en-US" dirty="0" smtClean="0"/>
              <a:t>: A major mystery in planetary science is the origin of Earth's water. Using the deuterium/hydrogen ratio (D/H) as an isotopic tracer of the origin of water in our planet, Jun Wu (Arizona State University) and colleagues at ASU model the origin of water to Earth. Through quantitative modeling they show that Earth contains about eight-oceans-worth of water, of which about five-oceans-worth reside in the metallic core (as hydrogen). They also show that a minor but important component came via "</a:t>
            </a:r>
            <a:r>
              <a:rPr lang="en-US" dirty="0" err="1" smtClean="0"/>
              <a:t>ingassing</a:t>
            </a:r>
            <a:r>
              <a:rPr lang="en-US" dirty="0" smtClean="0"/>
              <a:t>" from a proto-atmosphere surrounding Earth, which formed by accretion of solar nebula gas. It would not take much dissolution of hydrogen from this atmosphere to modify the hydrogen isotopic composition of the originally accreted Earth to account for the overall isotopic composition (given by D/H) of the planet. The model also considers dissolution of hydrogen into the metallic core of Earth and its effect on D/H. The research is a good example of the power of using isotopic compositions as tracers of planetary formation and differentiation processes. </a:t>
            </a:r>
          </a:p>
          <a:p>
            <a:endParaRPr lang="en-US" dirty="0" smtClean="0"/>
          </a:p>
          <a:p>
            <a:pPr marL="0" marR="0" lvl="0" indent="0" algn="l" defTabSz="914400" rtl="0" eaLnBrk="0" fontAlgn="base" latinLnBrk="0" hangingPunct="0">
              <a:lnSpc>
                <a:spcPct val="100000"/>
              </a:lnSpc>
              <a:spcBef>
                <a:spcPct val="30000"/>
              </a:spcBef>
              <a:spcAft>
                <a:spcPct val="0"/>
              </a:spcAft>
              <a:buClrTx/>
              <a:buSzTx/>
              <a:buFontTx/>
              <a:buNone/>
              <a:tabLst/>
              <a:defRPr/>
            </a:pPr>
            <a:r>
              <a:rPr lang="en-US" b="1" dirty="0" smtClean="0"/>
              <a:t>Reference:</a:t>
            </a:r>
            <a:r>
              <a:rPr lang="en-US" dirty="0" smtClean="0"/>
              <a:t> Wu, J., </a:t>
            </a:r>
            <a:r>
              <a:rPr lang="en-US" dirty="0" err="1" smtClean="0"/>
              <a:t>Desch</a:t>
            </a:r>
            <a:r>
              <a:rPr lang="en-US" dirty="0" smtClean="0"/>
              <a:t>, S. J., Schaefer, L., Elkins-</a:t>
            </a:r>
            <a:r>
              <a:rPr lang="en-US" dirty="0" err="1" smtClean="0"/>
              <a:t>Tanton</a:t>
            </a:r>
            <a:r>
              <a:rPr lang="en-US" dirty="0" smtClean="0"/>
              <a:t>, L. T., </a:t>
            </a:r>
            <a:r>
              <a:rPr lang="en-US" dirty="0" err="1" smtClean="0"/>
              <a:t>Pahlevan</a:t>
            </a:r>
            <a:r>
              <a:rPr lang="en-US" dirty="0" smtClean="0"/>
              <a:t>, K., &amp; </a:t>
            </a:r>
            <a:r>
              <a:rPr lang="en-US" dirty="0" err="1" smtClean="0"/>
              <a:t>Buseck</a:t>
            </a:r>
            <a:r>
              <a:rPr lang="en-US" dirty="0" smtClean="0"/>
              <a:t>, P. R. (2018)</a:t>
            </a:r>
            <a:r>
              <a:rPr lang="en-US" baseline="0" dirty="0" smtClean="0"/>
              <a:t> </a:t>
            </a:r>
            <a:r>
              <a:rPr lang="en-US" dirty="0" smtClean="0"/>
              <a:t>Origin of Earth's Water: Chondritic Inheritance Plus Nebular </a:t>
            </a:r>
            <a:r>
              <a:rPr lang="en-US" dirty="0" err="1" smtClean="0"/>
              <a:t>Ingassing</a:t>
            </a:r>
            <a:r>
              <a:rPr lang="en-US" dirty="0" smtClean="0"/>
              <a:t> and Storage of Hydrogen in the Core, </a:t>
            </a:r>
            <a:r>
              <a:rPr lang="en-US" i="1" dirty="0" smtClean="0"/>
              <a:t>Journal of Geophysical Research: Planets,</a:t>
            </a:r>
            <a:r>
              <a:rPr lang="en-US" dirty="0" smtClean="0"/>
              <a:t> v. 123, p. 2691-2712, </a:t>
            </a:r>
            <a:r>
              <a:rPr lang="en-US" dirty="0" err="1" smtClean="0"/>
              <a:t>doi</a:t>
            </a:r>
            <a:r>
              <a:rPr lang="en-US" dirty="0" smtClean="0"/>
              <a:t>: 10.1029/2018JE005698. </a:t>
            </a:r>
          </a:p>
          <a:p>
            <a:endParaRPr lang="en-US" dirty="0"/>
          </a:p>
        </p:txBody>
      </p:sp>
      <p:sp>
        <p:nvSpPr>
          <p:cNvPr id="4" name="Slide Number Placeholder 3"/>
          <p:cNvSpPr>
            <a:spLocks noGrp="1"/>
          </p:cNvSpPr>
          <p:nvPr>
            <p:ph type="sldNum" sz="quarter" idx="10"/>
          </p:nvPr>
        </p:nvSpPr>
        <p:spPr/>
        <p:txBody>
          <a:bodyPr/>
          <a:lstStyle/>
          <a:p>
            <a:fld id="{242314B8-A45C-4C93-B39F-2BD16A14E826}" type="slidenum">
              <a:rPr lang="en-US" altLang="en-US" smtClean="0"/>
              <a:pPr/>
              <a:t>1</a:t>
            </a:fld>
            <a:endParaRPr lang="en-US" altLang="en-US"/>
          </a:p>
        </p:txBody>
      </p:sp>
    </p:spTree>
    <p:extLst>
      <p:ext uri="{BB962C8B-B14F-4D97-AF65-F5344CB8AC3E}">
        <p14:creationId xmlns:p14="http://schemas.microsoft.com/office/powerpoint/2010/main" val="22178846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sz="1200" dirty="0" smtClean="0"/>
              <a:t>STAGE 1:  The first step occurred long before there was an Earth, about 1–2 million years after formation of CAIs, the first solids to form in the Solar System. During this time large objects (called planetary embryos) assemble with masses up to a few tenths of Earth's final mass. The idea of such rapid growth is relatively new and is driven by two ideas. One is called streaming instability, which leads to growth of meter-sized aggregates to 100-km planetesimals in less than a million years. The other is nicknamed pebble growth, which starts with meter-sized (or smaller) objects and ends up with large planetary embryos in less than a million years. This short time scale is supported by age dates on assorted types of differentiated meteorites and by the time of core formation in Mars (based on tungsten isotopes in Martian meteorites), only 1.8 million years after CAIs (as shown by Nicholas </a:t>
            </a:r>
            <a:r>
              <a:rPr lang="en-US" sz="1200" dirty="0" err="1" smtClean="0"/>
              <a:t>Dauphas</a:t>
            </a:r>
            <a:r>
              <a:rPr lang="en-US" sz="1200" dirty="0" smtClean="0"/>
              <a:t> and A. </a:t>
            </a:r>
            <a:r>
              <a:rPr lang="en-US" sz="1200" dirty="0" err="1" smtClean="0"/>
              <a:t>Pourmand</a:t>
            </a:r>
            <a:r>
              <a:rPr lang="en-US" sz="1200" dirty="0" smtClean="0"/>
              <a:t> in 2011). So, Wu and coworkers assume that it takes only 1-2 million years to form a bunch of planetary embryos. They also assume that the D/H in them is the same as observed in water-bearing minerals in carbonaceous chondrites, about 140 x 10</a:t>
            </a:r>
            <a:r>
              <a:rPr lang="en-US" sz="1200" baseline="30000" dirty="0" smtClean="0"/>
              <a:t>-6</a:t>
            </a:r>
            <a:r>
              <a:rPr lang="en-US" sz="1200" dirty="0" smtClean="0"/>
              <a:t> (it could range from 130–170 x 10</a:t>
            </a:r>
            <a:r>
              <a:rPr lang="en-US" sz="1200" baseline="30000" dirty="0" smtClean="0"/>
              <a:t>-6</a:t>
            </a:r>
            <a:r>
              <a:rPr lang="en-US" sz="1200" dirty="0" smtClean="0"/>
              <a:t>).</a:t>
            </a:r>
          </a:p>
        </p:txBody>
      </p:sp>
      <p:sp>
        <p:nvSpPr>
          <p:cNvPr id="4" name="Slide Number Placeholder 3"/>
          <p:cNvSpPr>
            <a:spLocks noGrp="1"/>
          </p:cNvSpPr>
          <p:nvPr>
            <p:ph type="sldNum" sz="quarter" idx="10"/>
          </p:nvPr>
        </p:nvSpPr>
        <p:spPr/>
        <p:txBody>
          <a:bodyPr/>
          <a:lstStyle/>
          <a:p>
            <a:fld id="{242314B8-A45C-4C93-B39F-2BD16A14E826}" type="slidenum">
              <a:rPr lang="en-US" altLang="en-US" smtClean="0"/>
              <a:pPr/>
              <a:t>2</a:t>
            </a:fld>
            <a:endParaRPr lang="en-US" altLang="en-US"/>
          </a:p>
        </p:txBody>
      </p:sp>
    </p:spTree>
    <p:extLst>
      <p:ext uri="{BB962C8B-B14F-4D97-AF65-F5344CB8AC3E}">
        <p14:creationId xmlns:p14="http://schemas.microsoft.com/office/powerpoint/2010/main" val="290017094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STAGE 2:</a:t>
            </a:r>
            <a:r>
              <a:rPr lang="en-US" baseline="0" dirty="0" smtClean="0"/>
              <a:t>  </a:t>
            </a:r>
            <a:r>
              <a:rPr lang="en-US" dirty="0" smtClean="0"/>
              <a:t>Then the planetesimals melted. Growing planetesimals began heating as they were forming. The heat came from the decay of </a:t>
            </a:r>
            <a:r>
              <a:rPr lang="en-US" baseline="30000" dirty="0" smtClean="0"/>
              <a:t>26</a:t>
            </a:r>
            <a:r>
              <a:rPr lang="en-US" dirty="0" smtClean="0"/>
              <a:t>Al, one of the isotopes of aluminum, an abundant element. When radioactive elements decay, they release a particle such as an electron and some energy, which heats up its surroundings. </a:t>
            </a:r>
            <a:r>
              <a:rPr lang="en-US" baseline="30000" dirty="0" smtClean="0"/>
              <a:t>26</a:t>
            </a:r>
            <a:r>
              <a:rPr lang="en-US" dirty="0" smtClean="0"/>
              <a:t>Al has a half-life of only 730,000 years, which means, of course, that this original </a:t>
            </a:r>
            <a:r>
              <a:rPr lang="en-US" baseline="30000" dirty="0" smtClean="0"/>
              <a:t>26</a:t>
            </a:r>
            <a:r>
              <a:rPr lang="en-US" dirty="0" smtClean="0"/>
              <a:t>Al is gone now. (We know it existed from excesses in the amount of </a:t>
            </a:r>
            <a:r>
              <a:rPr lang="en-US" baseline="30000" dirty="0" smtClean="0"/>
              <a:t>26</a:t>
            </a:r>
            <a:r>
              <a:rPr lang="en-US" baseline="0" dirty="0" smtClean="0"/>
              <a:t>Mg</a:t>
            </a:r>
            <a:r>
              <a:rPr lang="en-US" dirty="0" smtClean="0"/>
              <a:t> in aluminum-bearing minerals in chondrites and other ancient materials.) The short half-life makes </a:t>
            </a:r>
            <a:r>
              <a:rPr lang="en-US" baseline="30000" dirty="0" smtClean="0"/>
              <a:t>26</a:t>
            </a:r>
            <a:r>
              <a:rPr lang="en-US" dirty="0" smtClean="0"/>
              <a:t>Al a potent heat source, so strong that it can melt a planetesimal as small as about 10 kilometers in radius. Larger planetesimals melt readily, allowing metallic iron in them to drain to their cores. As the metallic dribbling begins, some hydrogen readily dissolves in metal droplets. Wu and coworkers calculate, based on published hydrogen solubility in metallic iron, that the cores of the planetary embryos would contain about 0.025 to 0.055 wt% hydrogen, which corresponds to three- to six-oceans-worth in the metallic core of the final assembled Earth. In addition, H and D do not enter the metallic core in equal proportions. Based on experiments on H and D dissolution and the chemical principles of isotopic fractionation, Wu and colleagues conclude that the cores of the embryos would have D/H of 125–135 x 10</a:t>
            </a:r>
            <a:r>
              <a:rPr lang="en-US" baseline="30000" dirty="0" smtClean="0"/>
              <a:t>-6</a:t>
            </a:r>
            <a:r>
              <a:rPr lang="en-US" dirty="0" smtClean="0"/>
              <a:t>. This lower </a:t>
            </a:r>
            <a:r>
              <a:rPr lang="en-US" dirty="0" smtClean="0"/>
              <a:t>ratio</a:t>
            </a:r>
            <a:r>
              <a:rPr lang="en-US" baseline="0" dirty="0" smtClean="0"/>
              <a:t> </a:t>
            </a:r>
            <a:r>
              <a:rPr lang="en-US" dirty="0" smtClean="0"/>
              <a:t>would </a:t>
            </a:r>
            <a:r>
              <a:rPr lang="en-US" dirty="0" smtClean="0"/>
              <a:t>increase the D/H in the </a:t>
            </a:r>
            <a:r>
              <a:rPr lang="en-US" dirty="0" smtClean="0"/>
              <a:t>mantles of the embryos </a:t>
            </a:r>
            <a:r>
              <a:rPr lang="en-US" dirty="0" smtClean="0"/>
              <a:t>to 150–160 x 10</a:t>
            </a:r>
            <a:r>
              <a:rPr lang="en-US" baseline="30000" dirty="0" smtClean="0"/>
              <a:t>-6</a:t>
            </a:r>
            <a:r>
              <a:rPr lang="en-US" dirty="0" smtClean="0"/>
              <a:t>. </a:t>
            </a:r>
            <a:endParaRPr lang="en-US" dirty="0"/>
          </a:p>
        </p:txBody>
      </p:sp>
      <p:sp>
        <p:nvSpPr>
          <p:cNvPr id="4" name="Slide Number Placeholder 3"/>
          <p:cNvSpPr>
            <a:spLocks noGrp="1"/>
          </p:cNvSpPr>
          <p:nvPr>
            <p:ph type="sldNum" sz="quarter" idx="10"/>
          </p:nvPr>
        </p:nvSpPr>
        <p:spPr/>
        <p:txBody>
          <a:bodyPr/>
          <a:lstStyle/>
          <a:p>
            <a:fld id="{242314B8-A45C-4C93-B39F-2BD16A14E826}" type="slidenum">
              <a:rPr lang="en-US" altLang="en-US" smtClean="0"/>
              <a:pPr/>
              <a:t>3</a:t>
            </a:fld>
            <a:endParaRPr lang="en-US" altLang="en-US"/>
          </a:p>
        </p:txBody>
      </p:sp>
    </p:spTree>
    <p:extLst>
      <p:ext uri="{BB962C8B-B14F-4D97-AF65-F5344CB8AC3E}">
        <p14:creationId xmlns:p14="http://schemas.microsoft.com/office/powerpoint/2010/main" val="7699682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STAGE 3:</a:t>
            </a:r>
            <a:r>
              <a:rPr lang="en-US" baseline="0" dirty="0" smtClean="0"/>
              <a:t>  </a:t>
            </a:r>
            <a:r>
              <a:rPr lang="en-US" dirty="0" smtClean="0"/>
              <a:t>A planetary embryo surrounded by an ocean of magma could attract an atmosphere from the solar nebula, forming a stable (though evolving) proto-atmosphere. Jun Wu and colleagues suggest that this atmosphere could interact with the magma ocean to incorporate water with a lower D/H than that produced during stages 1 and 2. This process has been dubbed "</a:t>
            </a:r>
            <a:r>
              <a:rPr lang="en-US" dirty="0" err="1" smtClean="0"/>
              <a:t>ingassing</a:t>
            </a:r>
            <a:r>
              <a:rPr lang="en-US" dirty="0" smtClean="0"/>
              <a:t>." Most investigators have concluded that this mechanism is not particularly effective. Exceptions are papers by Marc </a:t>
            </a:r>
            <a:r>
              <a:rPr lang="en-US" dirty="0" err="1" smtClean="0"/>
              <a:t>Hirschmann</a:t>
            </a:r>
            <a:r>
              <a:rPr lang="en-US" dirty="0" smtClean="0"/>
              <a:t> (University of Minnesota) and colleagues in 2012 and Zack Sharp (University of New Mexico) in 2017. However, Jun Wu and his coworkers show that this process could be effective enough to lower the average D/H in the magma ocean surrounding a planetary embryo to about 109 x </a:t>
            </a:r>
            <a:r>
              <a:rPr lang="en-US" dirty="0" smtClean="0"/>
              <a:t>10</a:t>
            </a:r>
            <a:r>
              <a:rPr lang="en-US" baseline="30000" dirty="0" smtClean="0"/>
              <a:t>-6</a:t>
            </a:r>
            <a:r>
              <a:rPr lang="en-US" baseline="0" dirty="0" smtClean="0"/>
              <a:t>. </a:t>
            </a:r>
            <a:r>
              <a:rPr lang="en-US" dirty="0" smtClean="0"/>
              <a:t>It would provide about 0.14 oceans of hydrogen depending on the magnitude of partitioning of H and D between iron melt and silicate mantle. The </a:t>
            </a:r>
            <a:r>
              <a:rPr lang="en-US" dirty="0" smtClean="0"/>
              <a:t>exact amount of water in the magma ocean is uncertain, hence the D/H ratio is also uncertain. Nevertheless, it is likely that D/H in the magma ocean would have been lower than originally present in a planetary embryo. The </a:t>
            </a:r>
            <a:r>
              <a:rPr lang="en-US" dirty="0" err="1" smtClean="0"/>
              <a:t>ingassing</a:t>
            </a:r>
            <a:r>
              <a:rPr lang="en-US" dirty="0" smtClean="0"/>
              <a:t> process would have operated early, within 3 million years after CAI formation. This is the time the solar nebula lasted, as shown by astronomical observations of disks around young stars and by the time of Mars formation (1.8 million years after CAIs).</a:t>
            </a:r>
            <a:endParaRPr lang="en-US" dirty="0"/>
          </a:p>
        </p:txBody>
      </p:sp>
      <p:sp>
        <p:nvSpPr>
          <p:cNvPr id="4" name="Slide Number Placeholder 3"/>
          <p:cNvSpPr>
            <a:spLocks noGrp="1"/>
          </p:cNvSpPr>
          <p:nvPr>
            <p:ph type="sldNum" sz="quarter" idx="10"/>
          </p:nvPr>
        </p:nvSpPr>
        <p:spPr/>
        <p:txBody>
          <a:bodyPr/>
          <a:lstStyle/>
          <a:p>
            <a:fld id="{242314B8-A45C-4C93-B39F-2BD16A14E826}" type="slidenum">
              <a:rPr lang="en-US" altLang="en-US" smtClean="0"/>
              <a:pPr/>
              <a:t>4</a:t>
            </a:fld>
            <a:endParaRPr lang="en-US" altLang="en-US"/>
          </a:p>
        </p:txBody>
      </p:sp>
    </p:spTree>
    <p:extLst>
      <p:ext uri="{BB962C8B-B14F-4D97-AF65-F5344CB8AC3E}">
        <p14:creationId xmlns:p14="http://schemas.microsoft.com/office/powerpoint/2010/main" val="38404722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STAGE 4:</a:t>
            </a:r>
            <a:r>
              <a:rPr lang="en-US" baseline="0" dirty="0" smtClean="0"/>
              <a:t>  </a:t>
            </a:r>
            <a:r>
              <a:rPr lang="en-US" dirty="0" smtClean="0"/>
              <a:t>A magma ocean does not simply solidify into a rock-solid mantle. The crystallization process produces an unstable pile of rock, with some admixed melt, with denser minerals on top and less dense ones below. The consequences of this density stratification is that the pile overturns. It turns over in a decided messy way.</a:t>
            </a:r>
            <a:r>
              <a:rPr lang="en-US" baseline="0" dirty="0" smtClean="0"/>
              <a:t> </a:t>
            </a:r>
            <a:r>
              <a:rPr lang="en-US" dirty="0" smtClean="0"/>
              <a:t>The overturn would mix patches of magma ocean with differing D/H due to incomplete mixing of the low D/H hydrogen in the proto-atmosphere into the magma ocean and the complicated dynamics of the overturn. Some crystallized piles of crystals (called cumulates) would have acquired the magma ocean's D/H (estimated by Wu and colleagues to have D/H of 109 x 10</a:t>
            </a:r>
            <a:r>
              <a:rPr lang="en-US" baseline="30000" dirty="0" smtClean="0"/>
              <a:t>-6</a:t>
            </a:r>
            <a:r>
              <a:rPr lang="en-US" dirty="0" smtClean="0"/>
              <a:t>) and could have settled to the core-mantle boundary. These might later rise in plumes to form lavas with high </a:t>
            </a:r>
            <a:r>
              <a:rPr lang="en-US" baseline="30000" dirty="0" smtClean="0"/>
              <a:t>3</a:t>
            </a:r>
            <a:r>
              <a:rPr lang="en-US" dirty="0" smtClean="0"/>
              <a:t>He/</a:t>
            </a:r>
            <a:r>
              <a:rPr lang="en-US" baseline="30000" dirty="0" smtClean="0"/>
              <a:t>4</a:t>
            </a:r>
            <a:r>
              <a:rPr lang="en-US" dirty="0" smtClean="0"/>
              <a:t>He and low D/H.</a:t>
            </a:r>
            <a:endParaRPr lang="en-US" dirty="0"/>
          </a:p>
        </p:txBody>
      </p:sp>
      <p:sp>
        <p:nvSpPr>
          <p:cNvPr id="4" name="Slide Number Placeholder 3"/>
          <p:cNvSpPr>
            <a:spLocks noGrp="1"/>
          </p:cNvSpPr>
          <p:nvPr>
            <p:ph type="sldNum" sz="quarter" idx="10"/>
          </p:nvPr>
        </p:nvSpPr>
        <p:spPr/>
        <p:txBody>
          <a:bodyPr/>
          <a:lstStyle/>
          <a:p>
            <a:fld id="{242314B8-A45C-4C93-B39F-2BD16A14E826}" type="slidenum">
              <a:rPr lang="en-US" altLang="en-US" smtClean="0"/>
              <a:pPr/>
              <a:t>5</a:t>
            </a:fld>
            <a:endParaRPr lang="en-US" altLang="en-US"/>
          </a:p>
        </p:txBody>
      </p:sp>
    </p:spTree>
    <p:extLst>
      <p:ext uri="{BB962C8B-B14F-4D97-AF65-F5344CB8AC3E}">
        <p14:creationId xmlns:p14="http://schemas.microsoft.com/office/powerpoint/2010/main" val="21187822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STAGE 5:</a:t>
            </a:r>
            <a:r>
              <a:rPr lang="en-US" baseline="0" dirty="0" smtClean="0"/>
              <a:t>  </a:t>
            </a:r>
            <a:r>
              <a:rPr lang="en-US" dirty="0" smtClean="0"/>
              <a:t>During the next 10 to 100 million years Earth continued to grow through accretion. The accretion process is not gentle as the objects smash into each other, mixing their mantles and cores, possibly smearing out the low D/H cumulates along the core-mantle boundaries.</a:t>
            </a:r>
            <a:endParaRPr lang="en-US" dirty="0"/>
          </a:p>
        </p:txBody>
      </p:sp>
      <p:sp>
        <p:nvSpPr>
          <p:cNvPr id="4" name="Slide Number Placeholder 3"/>
          <p:cNvSpPr>
            <a:spLocks noGrp="1"/>
          </p:cNvSpPr>
          <p:nvPr>
            <p:ph type="sldNum" sz="quarter" idx="10"/>
          </p:nvPr>
        </p:nvSpPr>
        <p:spPr/>
        <p:txBody>
          <a:bodyPr/>
          <a:lstStyle/>
          <a:p>
            <a:fld id="{242314B8-A45C-4C93-B39F-2BD16A14E826}" type="slidenum">
              <a:rPr lang="en-US" altLang="en-US" smtClean="0"/>
              <a:pPr/>
              <a:t>6</a:t>
            </a:fld>
            <a:endParaRPr lang="en-US" altLang="en-US"/>
          </a:p>
        </p:txBody>
      </p:sp>
    </p:spTree>
    <p:extLst>
      <p:ext uri="{BB962C8B-B14F-4D97-AF65-F5344CB8AC3E}">
        <p14:creationId xmlns:p14="http://schemas.microsoft.com/office/powerpoint/2010/main" val="97730975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STAGE 6 (TODAY):</a:t>
            </a:r>
            <a:r>
              <a:rPr lang="en-US" baseline="0" dirty="0" smtClean="0"/>
              <a:t>  </a:t>
            </a:r>
            <a:r>
              <a:rPr lang="en-US" dirty="0" smtClean="0"/>
              <a:t>From about 4.4 billion years ago to now, Earth has done its Earth thing, forming continents, starting plate tectonics, moving water around inside and on top of it. Some surviving regions with low D/H deep in the </a:t>
            </a:r>
            <a:r>
              <a:rPr lang="en-US" dirty="0" smtClean="0"/>
              <a:t>mantle </a:t>
            </a:r>
            <a:r>
              <a:rPr lang="en-US" dirty="0" smtClean="0"/>
              <a:t>were incorporated into ascending plumes of buoyant rock that rose up to eventually melt and produce basalts like we see in Baffin Island, Canada. Most magmas that erupt onto the surface of our planet reflect more average mantle, having D/H around 150 x 10</a:t>
            </a:r>
            <a:r>
              <a:rPr lang="en-US" baseline="30000" dirty="0" smtClean="0"/>
              <a:t>-6</a:t>
            </a:r>
            <a:r>
              <a:rPr lang="en-US" dirty="0" smtClean="0"/>
              <a:t>. Wu and coauthors estimate that Earth contains almost eight-oceans-worth of water in it, about 60% of it in the metallic core (dissolved as hydrogen).</a:t>
            </a:r>
            <a:endParaRPr lang="en-US" dirty="0"/>
          </a:p>
        </p:txBody>
      </p:sp>
      <p:sp>
        <p:nvSpPr>
          <p:cNvPr id="4" name="Slide Number Placeholder 3"/>
          <p:cNvSpPr>
            <a:spLocks noGrp="1"/>
          </p:cNvSpPr>
          <p:nvPr>
            <p:ph type="sldNum" sz="quarter" idx="10"/>
          </p:nvPr>
        </p:nvSpPr>
        <p:spPr/>
        <p:txBody>
          <a:bodyPr/>
          <a:lstStyle/>
          <a:p>
            <a:fld id="{242314B8-A45C-4C93-B39F-2BD16A14E826}" type="slidenum">
              <a:rPr lang="en-US" altLang="en-US" smtClean="0"/>
              <a:pPr/>
              <a:t>7</a:t>
            </a:fld>
            <a:endParaRPr lang="en-US" altLang="en-US"/>
          </a:p>
        </p:txBody>
      </p:sp>
    </p:spTree>
    <p:extLst>
      <p:ext uri="{BB962C8B-B14F-4D97-AF65-F5344CB8AC3E}">
        <p14:creationId xmlns:p14="http://schemas.microsoft.com/office/powerpoint/2010/main" val="24043934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eaLnBrk="1" hangingPunct="1">
              <a:defRPr>
                <a:latin typeface="Arial" charset="0"/>
                <a:cs typeface="+mn-cs"/>
              </a:defRPr>
            </a:lvl1pPr>
          </a:lstStyle>
          <a:p>
            <a:pPr>
              <a:defRPr/>
            </a:pPr>
            <a:fld id="{C8193705-998D-419D-8376-30FE24308A7F}" type="datetimeFigureOut">
              <a:rPr lang="en-US"/>
              <a:pPr>
                <a:defRPr/>
              </a:pPr>
              <a:t>12/19/2018</a:t>
            </a:fld>
            <a:endParaRPr lang="en-US"/>
          </a:p>
        </p:txBody>
      </p:sp>
      <p:sp>
        <p:nvSpPr>
          <p:cNvPr id="5" name="Footer Placeholder 4"/>
          <p:cNvSpPr>
            <a:spLocks noGrp="1"/>
          </p:cNvSpPr>
          <p:nvPr>
            <p:ph type="ftr" sz="quarter" idx="11"/>
          </p:nvPr>
        </p:nvSpPr>
        <p:spPr>
          <a:xfrm>
            <a:off x="5486400" y="6324600"/>
            <a:ext cx="2895600" cy="365125"/>
          </a:xfrm>
          <a:prstGeom prst="rect">
            <a:avLst/>
          </a:prstGeom>
        </p:spPr>
        <p:txBody>
          <a:bodyPr/>
          <a:lstStyle>
            <a:lvl1pPr eaLnBrk="1" hangingPunct="1">
              <a:defRPr>
                <a:latin typeface="Arial" charset="0"/>
                <a:cs typeface="+mn-cs"/>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fld id="{06D75D4D-3CC0-4908-B733-B08051E6027F}" type="slidenum">
              <a:rPr lang="en-US" altLang="en-US"/>
              <a:pPr/>
              <a:t>‹#›</a:t>
            </a:fld>
            <a:endParaRPr lang="en-US" altLang="en-US"/>
          </a:p>
        </p:txBody>
      </p:sp>
    </p:spTree>
    <p:extLst>
      <p:ext uri="{BB962C8B-B14F-4D97-AF65-F5344CB8AC3E}">
        <p14:creationId xmlns:p14="http://schemas.microsoft.com/office/powerpoint/2010/main" val="22645136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eaLnBrk="1" hangingPunct="1">
              <a:defRPr>
                <a:latin typeface="Arial" charset="0"/>
                <a:cs typeface="+mn-cs"/>
              </a:defRPr>
            </a:lvl1pPr>
          </a:lstStyle>
          <a:p>
            <a:pPr>
              <a:defRPr/>
            </a:pPr>
            <a:fld id="{386E37DC-7666-402D-A552-40EB99AF7BC8}" type="datetimeFigureOut">
              <a:rPr lang="en-US"/>
              <a:pPr>
                <a:defRPr/>
              </a:pPr>
              <a:t>12/19/2018</a:t>
            </a:fld>
            <a:endParaRPr lang="en-US"/>
          </a:p>
        </p:txBody>
      </p:sp>
      <p:sp>
        <p:nvSpPr>
          <p:cNvPr id="5" name="Footer Placeholder 4"/>
          <p:cNvSpPr>
            <a:spLocks noGrp="1"/>
          </p:cNvSpPr>
          <p:nvPr>
            <p:ph type="ftr" sz="quarter" idx="11"/>
          </p:nvPr>
        </p:nvSpPr>
        <p:spPr>
          <a:xfrm>
            <a:off x="5486400" y="6324600"/>
            <a:ext cx="2895600" cy="365125"/>
          </a:xfrm>
          <a:prstGeom prst="rect">
            <a:avLst/>
          </a:prstGeom>
        </p:spPr>
        <p:txBody>
          <a:bodyPr/>
          <a:lstStyle>
            <a:lvl1pPr eaLnBrk="1" hangingPunct="1">
              <a:defRPr>
                <a:latin typeface="Arial" charset="0"/>
                <a:cs typeface="+mn-cs"/>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fld id="{7B9FD863-D5CA-44A7-8F75-A5B339574F27}" type="slidenum">
              <a:rPr lang="en-US" altLang="en-US"/>
              <a:pPr/>
              <a:t>‹#›</a:t>
            </a:fld>
            <a:endParaRPr lang="en-US" altLang="en-US"/>
          </a:p>
        </p:txBody>
      </p:sp>
    </p:spTree>
    <p:extLst>
      <p:ext uri="{BB962C8B-B14F-4D97-AF65-F5344CB8AC3E}">
        <p14:creationId xmlns:p14="http://schemas.microsoft.com/office/powerpoint/2010/main" val="38722632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eaLnBrk="1" hangingPunct="1">
              <a:defRPr>
                <a:latin typeface="Arial" charset="0"/>
                <a:cs typeface="+mn-cs"/>
              </a:defRPr>
            </a:lvl1pPr>
          </a:lstStyle>
          <a:p>
            <a:pPr>
              <a:defRPr/>
            </a:pPr>
            <a:fld id="{115E4484-21C8-4D49-8706-4E12B1EB7DE0}" type="datetimeFigureOut">
              <a:rPr lang="en-US"/>
              <a:pPr>
                <a:defRPr/>
              </a:pPr>
              <a:t>12/19/2018</a:t>
            </a:fld>
            <a:endParaRPr lang="en-US"/>
          </a:p>
        </p:txBody>
      </p:sp>
      <p:sp>
        <p:nvSpPr>
          <p:cNvPr id="5" name="Footer Placeholder 4"/>
          <p:cNvSpPr>
            <a:spLocks noGrp="1"/>
          </p:cNvSpPr>
          <p:nvPr>
            <p:ph type="ftr" sz="quarter" idx="11"/>
          </p:nvPr>
        </p:nvSpPr>
        <p:spPr>
          <a:xfrm>
            <a:off x="5486400" y="6324600"/>
            <a:ext cx="2895600" cy="365125"/>
          </a:xfrm>
          <a:prstGeom prst="rect">
            <a:avLst/>
          </a:prstGeom>
        </p:spPr>
        <p:txBody>
          <a:bodyPr/>
          <a:lstStyle>
            <a:lvl1pPr eaLnBrk="1" hangingPunct="1">
              <a:defRPr>
                <a:latin typeface="Arial" charset="0"/>
                <a:cs typeface="+mn-cs"/>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fld id="{599D2410-52E7-405C-8443-5D85F8DB5B0B}" type="slidenum">
              <a:rPr lang="en-US" altLang="en-US"/>
              <a:pPr/>
              <a:t>‹#›</a:t>
            </a:fld>
            <a:endParaRPr lang="en-US" altLang="en-US"/>
          </a:p>
        </p:txBody>
      </p:sp>
    </p:spTree>
    <p:extLst>
      <p:ext uri="{BB962C8B-B14F-4D97-AF65-F5344CB8AC3E}">
        <p14:creationId xmlns:p14="http://schemas.microsoft.com/office/powerpoint/2010/main" val="108763020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6FE5FF3F-A9A0-4BE4-9F14-788BA5F5955B}"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12/19/2018</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3" name="Footer Placeholder 2"/>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5E54765-F4FD-49A6-9FD1-9B09276220E1}"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932346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6FE5FF3F-A9A0-4BE4-9F14-788BA5F5955B}"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12/19/2018</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3" name="Footer Placeholder 2"/>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5E54765-F4FD-49A6-9FD1-9B09276220E1}"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24802003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6FE5FF3F-A9A0-4BE4-9F14-788BA5F5955B}"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12/19/2018</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3" name="Footer Placeholder 2"/>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5E54765-F4FD-49A6-9FD1-9B09276220E1}"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72691629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6FE5FF3F-A9A0-4BE4-9F14-788BA5F5955B}"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12/19/2018</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3" name="Footer Placeholder 2"/>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5E54765-F4FD-49A6-9FD1-9B09276220E1}"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11653024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6FE5FF3F-A9A0-4BE4-9F14-788BA5F5955B}"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12/19/2018</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3" name="Footer Placeholder 2"/>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5E54765-F4FD-49A6-9FD1-9B09276220E1}"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33044268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6FE5FF3F-A9A0-4BE4-9F14-788BA5F5955B}"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12/19/2018</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3" name="Footer Placeholder 2"/>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5E54765-F4FD-49A6-9FD1-9B09276220E1}"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98922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eaLnBrk="1" hangingPunct="1">
              <a:defRPr>
                <a:latin typeface="Arial" charset="0"/>
                <a:cs typeface="+mn-cs"/>
              </a:defRPr>
            </a:lvl1pPr>
          </a:lstStyle>
          <a:p>
            <a:pPr>
              <a:defRPr/>
            </a:pPr>
            <a:fld id="{5ACD9B17-0A7D-4E97-86AA-D5E41C71296E}" type="datetimeFigureOut">
              <a:rPr lang="en-US"/>
              <a:pPr>
                <a:defRPr/>
              </a:pPr>
              <a:t>12/19/2018</a:t>
            </a:fld>
            <a:endParaRPr lang="en-US"/>
          </a:p>
        </p:txBody>
      </p:sp>
      <p:sp>
        <p:nvSpPr>
          <p:cNvPr id="5" name="Footer Placeholder 4"/>
          <p:cNvSpPr>
            <a:spLocks noGrp="1"/>
          </p:cNvSpPr>
          <p:nvPr>
            <p:ph type="ftr" sz="quarter" idx="11"/>
          </p:nvPr>
        </p:nvSpPr>
        <p:spPr>
          <a:xfrm>
            <a:off x="5486400" y="6324600"/>
            <a:ext cx="2895600" cy="365125"/>
          </a:xfrm>
          <a:prstGeom prst="rect">
            <a:avLst/>
          </a:prstGeom>
        </p:spPr>
        <p:txBody>
          <a:bodyPr/>
          <a:lstStyle>
            <a:lvl1pPr eaLnBrk="1" hangingPunct="1">
              <a:defRPr>
                <a:latin typeface="Arial" charset="0"/>
                <a:cs typeface="+mn-cs"/>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fld id="{F356F11E-5F92-4B6B-9163-6EE2BAACCC6F}" type="slidenum">
              <a:rPr lang="en-US" altLang="en-US"/>
              <a:pPr/>
              <a:t>‹#›</a:t>
            </a:fld>
            <a:endParaRPr lang="en-US" altLang="en-US"/>
          </a:p>
        </p:txBody>
      </p:sp>
    </p:spTree>
    <p:extLst>
      <p:ext uri="{BB962C8B-B14F-4D97-AF65-F5344CB8AC3E}">
        <p14:creationId xmlns:p14="http://schemas.microsoft.com/office/powerpoint/2010/main" val="32872417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eaLnBrk="1" hangingPunct="1">
              <a:defRPr>
                <a:latin typeface="Arial" charset="0"/>
                <a:cs typeface="+mn-cs"/>
              </a:defRPr>
            </a:lvl1pPr>
          </a:lstStyle>
          <a:p>
            <a:pPr>
              <a:defRPr/>
            </a:pPr>
            <a:fld id="{DAB4A432-AA02-4B8B-A06E-995F5DE6A384}" type="datetimeFigureOut">
              <a:rPr lang="en-US"/>
              <a:pPr>
                <a:defRPr/>
              </a:pPr>
              <a:t>12/19/2018</a:t>
            </a:fld>
            <a:endParaRPr lang="en-US"/>
          </a:p>
        </p:txBody>
      </p:sp>
      <p:sp>
        <p:nvSpPr>
          <p:cNvPr id="5" name="Footer Placeholder 4"/>
          <p:cNvSpPr>
            <a:spLocks noGrp="1"/>
          </p:cNvSpPr>
          <p:nvPr>
            <p:ph type="ftr" sz="quarter" idx="11"/>
          </p:nvPr>
        </p:nvSpPr>
        <p:spPr>
          <a:xfrm>
            <a:off x="5486400" y="6324600"/>
            <a:ext cx="2895600" cy="365125"/>
          </a:xfrm>
          <a:prstGeom prst="rect">
            <a:avLst/>
          </a:prstGeom>
        </p:spPr>
        <p:txBody>
          <a:bodyPr/>
          <a:lstStyle>
            <a:lvl1pPr eaLnBrk="1" hangingPunct="1">
              <a:defRPr>
                <a:latin typeface="Arial" charset="0"/>
                <a:cs typeface="+mn-cs"/>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fld id="{8A7ECC80-63BD-4257-85F4-CAE26128C6CA}" type="slidenum">
              <a:rPr lang="en-US" altLang="en-US"/>
              <a:pPr/>
              <a:t>‹#›</a:t>
            </a:fld>
            <a:endParaRPr lang="en-US" altLang="en-US"/>
          </a:p>
        </p:txBody>
      </p:sp>
    </p:spTree>
    <p:extLst>
      <p:ext uri="{BB962C8B-B14F-4D97-AF65-F5344CB8AC3E}">
        <p14:creationId xmlns:p14="http://schemas.microsoft.com/office/powerpoint/2010/main" val="9016169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457200" y="6356350"/>
            <a:ext cx="2133600" cy="365125"/>
          </a:xfrm>
          <a:prstGeom prst="rect">
            <a:avLst/>
          </a:prstGeom>
        </p:spPr>
        <p:txBody>
          <a:bodyPr/>
          <a:lstStyle>
            <a:lvl1pPr eaLnBrk="1" hangingPunct="1">
              <a:defRPr>
                <a:latin typeface="Arial" charset="0"/>
                <a:cs typeface="+mn-cs"/>
              </a:defRPr>
            </a:lvl1pPr>
          </a:lstStyle>
          <a:p>
            <a:pPr>
              <a:defRPr/>
            </a:pPr>
            <a:fld id="{1555291D-D0D7-4C33-A6DE-166E0BBCC04C}" type="datetimeFigureOut">
              <a:rPr lang="en-US"/>
              <a:pPr>
                <a:defRPr/>
              </a:pPr>
              <a:t>12/19/2018</a:t>
            </a:fld>
            <a:endParaRPr lang="en-US"/>
          </a:p>
        </p:txBody>
      </p:sp>
      <p:sp>
        <p:nvSpPr>
          <p:cNvPr id="6" name="Footer Placeholder 5"/>
          <p:cNvSpPr>
            <a:spLocks noGrp="1"/>
          </p:cNvSpPr>
          <p:nvPr>
            <p:ph type="ftr" sz="quarter" idx="11"/>
          </p:nvPr>
        </p:nvSpPr>
        <p:spPr>
          <a:xfrm>
            <a:off x="5486400" y="6324600"/>
            <a:ext cx="2895600" cy="365125"/>
          </a:xfrm>
          <a:prstGeom prst="rect">
            <a:avLst/>
          </a:prstGeom>
        </p:spPr>
        <p:txBody>
          <a:bodyPr/>
          <a:lstStyle>
            <a:lvl1pPr eaLnBrk="1" hangingPunct="1">
              <a:defRPr>
                <a:latin typeface="Arial" charset="0"/>
                <a:cs typeface="+mn-cs"/>
              </a:defRPr>
            </a:lvl1pPr>
          </a:lstStyle>
          <a:p>
            <a:pPr>
              <a:defRPr/>
            </a:pPr>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fld id="{B4CDB448-5FB0-48A3-A92A-8A1C56E61BD0}" type="slidenum">
              <a:rPr lang="en-US" altLang="en-US"/>
              <a:pPr/>
              <a:t>‹#›</a:t>
            </a:fld>
            <a:endParaRPr lang="en-US" altLang="en-US"/>
          </a:p>
        </p:txBody>
      </p:sp>
    </p:spTree>
    <p:extLst>
      <p:ext uri="{BB962C8B-B14F-4D97-AF65-F5344CB8AC3E}">
        <p14:creationId xmlns:p14="http://schemas.microsoft.com/office/powerpoint/2010/main" val="12774838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457200" y="6356350"/>
            <a:ext cx="2133600" cy="365125"/>
          </a:xfrm>
          <a:prstGeom prst="rect">
            <a:avLst/>
          </a:prstGeom>
        </p:spPr>
        <p:txBody>
          <a:bodyPr/>
          <a:lstStyle>
            <a:lvl1pPr eaLnBrk="1" hangingPunct="1">
              <a:defRPr>
                <a:latin typeface="Arial" charset="0"/>
                <a:cs typeface="+mn-cs"/>
              </a:defRPr>
            </a:lvl1pPr>
          </a:lstStyle>
          <a:p>
            <a:pPr>
              <a:defRPr/>
            </a:pPr>
            <a:fld id="{9F58B86E-481E-4A83-B673-816A2D09E9AF}" type="datetimeFigureOut">
              <a:rPr lang="en-US"/>
              <a:pPr>
                <a:defRPr/>
              </a:pPr>
              <a:t>12/19/2018</a:t>
            </a:fld>
            <a:endParaRPr lang="en-US"/>
          </a:p>
        </p:txBody>
      </p:sp>
      <p:sp>
        <p:nvSpPr>
          <p:cNvPr id="8" name="Footer Placeholder 7"/>
          <p:cNvSpPr>
            <a:spLocks noGrp="1"/>
          </p:cNvSpPr>
          <p:nvPr>
            <p:ph type="ftr" sz="quarter" idx="11"/>
          </p:nvPr>
        </p:nvSpPr>
        <p:spPr>
          <a:xfrm>
            <a:off x="5486400" y="6324600"/>
            <a:ext cx="2895600" cy="365125"/>
          </a:xfrm>
          <a:prstGeom prst="rect">
            <a:avLst/>
          </a:prstGeom>
        </p:spPr>
        <p:txBody>
          <a:bodyPr/>
          <a:lstStyle>
            <a:lvl1pPr eaLnBrk="1" hangingPunct="1">
              <a:defRPr>
                <a:latin typeface="Arial" charset="0"/>
                <a:cs typeface="+mn-cs"/>
              </a:defRPr>
            </a:lvl1pPr>
          </a:lstStyle>
          <a:p>
            <a:pPr>
              <a:defRPr/>
            </a:pPr>
            <a:endParaRPr lang="en-US"/>
          </a:p>
        </p:txBody>
      </p:sp>
      <p:sp>
        <p:nvSpPr>
          <p:cNvPr id="9" name="Slide Number Placeholder 8"/>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fld id="{AC6E7B8A-CF1E-4609-9843-1C918C1210D4}" type="slidenum">
              <a:rPr lang="en-US" altLang="en-US"/>
              <a:pPr/>
              <a:t>‹#›</a:t>
            </a:fld>
            <a:endParaRPr lang="en-US" altLang="en-US"/>
          </a:p>
        </p:txBody>
      </p:sp>
    </p:spTree>
    <p:extLst>
      <p:ext uri="{BB962C8B-B14F-4D97-AF65-F5344CB8AC3E}">
        <p14:creationId xmlns:p14="http://schemas.microsoft.com/office/powerpoint/2010/main" val="20584802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2967769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lvl1pPr eaLnBrk="1" hangingPunct="1">
              <a:defRPr>
                <a:latin typeface="Arial" charset="0"/>
                <a:cs typeface="+mn-cs"/>
              </a:defRPr>
            </a:lvl1pPr>
          </a:lstStyle>
          <a:p>
            <a:pPr>
              <a:defRPr/>
            </a:pPr>
            <a:fld id="{C3201AF0-43E8-4856-88B8-AF9232C32A0C}" type="datetimeFigureOut">
              <a:rPr lang="en-US"/>
              <a:pPr>
                <a:defRPr/>
              </a:pPr>
              <a:t>12/19/2018</a:t>
            </a:fld>
            <a:endParaRPr lang="en-US"/>
          </a:p>
        </p:txBody>
      </p:sp>
      <p:sp>
        <p:nvSpPr>
          <p:cNvPr id="3" name="Footer Placeholder 2"/>
          <p:cNvSpPr>
            <a:spLocks noGrp="1"/>
          </p:cNvSpPr>
          <p:nvPr>
            <p:ph type="ftr" sz="quarter" idx="11"/>
          </p:nvPr>
        </p:nvSpPr>
        <p:spPr>
          <a:xfrm>
            <a:off x="5486400" y="6324600"/>
            <a:ext cx="2895600" cy="365125"/>
          </a:xfrm>
          <a:prstGeom prst="rect">
            <a:avLst/>
          </a:prstGeom>
        </p:spPr>
        <p:txBody>
          <a:bodyPr/>
          <a:lstStyle>
            <a:lvl1pPr eaLnBrk="1" hangingPunct="1">
              <a:defRPr>
                <a:latin typeface="Arial" charset="0"/>
                <a:cs typeface="+mn-cs"/>
              </a:defRPr>
            </a:lvl1pPr>
          </a:lstStyle>
          <a:p>
            <a:pPr>
              <a:defRPr/>
            </a:pPr>
            <a:endParaRPr lang="en-US"/>
          </a:p>
        </p:txBody>
      </p:sp>
      <p:sp>
        <p:nvSpPr>
          <p:cNvPr id="4" name="Slide Number Placeholder 3"/>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fld id="{8D1E3397-F4A7-4097-8579-3B2B2A3B9F03}" type="slidenum">
              <a:rPr lang="en-US" altLang="en-US"/>
              <a:pPr/>
              <a:t>‹#›</a:t>
            </a:fld>
            <a:endParaRPr lang="en-US" altLang="en-US"/>
          </a:p>
        </p:txBody>
      </p:sp>
    </p:spTree>
    <p:extLst>
      <p:ext uri="{BB962C8B-B14F-4D97-AF65-F5344CB8AC3E}">
        <p14:creationId xmlns:p14="http://schemas.microsoft.com/office/powerpoint/2010/main" val="38769870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lvl1pPr eaLnBrk="1" hangingPunct="1">
              <a:defRPr>
                <a:latin typeface="Arial" charset="0"/>
                <a:cs typeface="+mn-cs"/>
              </a:defRPr>
            </a:lvl1pPr>
          </a:lstStyle>
          <a:p>
            <a:pPr>
              <a:defRPr/>
            </a:pPr>
            <a:fld id="{DE0AE130-4574-481F-9C02-72D3FB6DD0C8}" type="datetimeFigureOut">
              <a:rPr lang="en-US"/>
              <a:pPr>
                <a:defRPr/>
              </a:pPr>
              <a:t>12/19/2018</a:t>
            </a:fld>
            <a:endParaRPr lang="en-US"/>
          </a:p>
        </p:txBody>
      </p:sp>
      <p:sp>
        <p:nvSpPr>
          <p:cNvPr id="6" name="Footer Placeholder 5"/>
          <p:cNvSpPr>
            <a:spLocks noGrp="1"/>
          </p:cNvSpPr>
          <p:nvPr>
            <p:ph type="ftr" sz="quarter" idx="11"/>
          </p:nvPr>
        </p:nvSpPr>
        <p:spPr>
          <a:xfrm>
            <a:off x="5486400" y="6324600"/>
            <a:ext cx="2895600" cy="365125"/>
          </a:xfrm>
          <a:prstGeom prst="rect">
            <a:avLst/>
          </a:prstGeom>
        </p:spPr>
        <p:txBody>
          <a:bodyPr/>
          <a:lstStyle>
            <a:lvl1pPr eaLnBrk="1" hangingPunct="1">
              <a:defRPr>
                <a:latin typeface="Arial" charset="0"/>
                <a:cs typeface="+mn-cs"/>
              </a:defRPr>
            </a:lvl1pPr>
          </a:lstStyle>
          <a:p>
            <a:pPr>
              <a:defRPr/>
            </a:pPr>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fld id="{48765C6B-5247-401C-B989-3FFB9A5B3810}" type="slidenum">
              <a:rPr lang="en-US" altLang="en-US"/>
              <a:pPr/>
              <a:t>‹#›</a:t>
            </a:fld>
            <a:endParaRPr lang="en-US" altLang="en-US"/>
          </a:p>
        </p:txBody>
      </p:sp>
    </p:spTree>
    <p:extLst>
      <p:ext uri="{BB962C8B-B14F-4D97-AF65-F5344CB8AC3E}">
        <p14:creationId xmlns:p14="http://schemas.microsoft.com/office/powerpoint/2010/main" val="40246054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lvl1pPr eaLnBrk="1" hangingPunct="1">
              <a:defRPr>
                <a:latin typeface="Arial" charset="0"/>
                <a:cs typeface="+mn-cs"/>
              </a:defRPr>
            </a:lvl1pPr>
          </a:lstStyle>
          <a:p>
            <a:pPr>
              <a:defRPr/>
            </a:pPr>
            <a:fld id="{4B6F9845-B08C-4FF8-BED3-114E685F0081}" type="datetimeFigureOut">
              <a:rPr lang="en-US"/>
              <a:pPr>
                <a:defRPr/>
              </a:pPr>
              <a:t>12/19/2018</a:t>
            </a:fld>
            <a:endParaRPr lang="en-US"/>
          </a:p>
        </p:txBody>
      </p:sp>
      <p:sp>
        <p:nvSpPr>
          <p:cNvPr id="6" name="Footer Placeholder 5"/>
          <p:cNvSpPr>
            <a:spLocks noGrp="1"/>
          </p:cNvSpPr>
          <p:nvPr>
            <p:ph type="ftr" sz="quarter" idx="11"/>
          </p:nvPr>
        </p:nvSpPr>
        <p:spPr>
          <a:xfrm>
            <a:off x="5486400" y="6324600"/>
            <a:ext cx="2895600" cy="365125"/>
          </a:xfrm>
          <a:prstGeom prst="rect">
            <a:avLst/>
          </a:prstGeom>
        </p:spPr>
        <p:txBody>
          <a:bodyPr/>
          <a:lstStyle>
            <a:lvl1pPr eaLnBrk="1" hangingPunct="1">
              <a:defRPr>
                <a:latin typeface="Arial" charset="0"/>
                <a:cs typeface="+mn-cs"/>
              </a:defRPr>
            </a:lvl1pPr>
          </a:lstStyle>
          <a:p>
            <a:pPr>
              <a:defRPr/>
            </a:pPr>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fld id="{B9C85CE6-2EED-4DEB-82FD-0C0D5DE9480B}" type="slidenum">
              <a:rPr lang="en-US" altLang="en-US"/>
              <a:pPr/>
              <a:t>‹#›</a:t>
            </a:fld>
            <a:endParaRPr lang="en-US" altLang="en-US"/>
          </a:p>
        </p:txBody>
      </p:sp>
    </p:spTree>
    <p:extLst>
      <p:ext uri="{BB962C8B-B14F-4D97-AF65-F5344CB8AC3E}">
        <p14:creationId xmlns:p14="http://schemas.microsoft.com/office/powerpoint/2010/main" val="36907362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12.xm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13.xml"/></Relationships>
</file>

<file path=ppt/slideMasters/_rels/slideMaster4.xml.rels><?xml version="1.0" encoding="UTF-8" standalone="yes"?>
<Relationships xmlns="http://schemas.openxmlformats.org/package/2006/relationships"><Relationship Id="rId2" Type="http://schemas.openxmlformats.org/officeDocument/2006/relationships/theme" Target="../theme/theme4.xml"/><Relationship Id="rId1" Type="http://schemas.openxmlformats.org/officeDocument/2006/relationships/slideLayout" Target="../slideLayouts/slideLayout14.xml"/></Relationships>
</file>

<file path=ppt/slideMasters/_rels/slideMaster5.xml.rels><?xml version="1.0" encoding="UTF-8" standalone="yes"?>
<Relationships xmlns="http://schemas.openxmlformats.org/package/2006/relationships"><Relationship Id="rId2" Type="http://schemas.openxmlformats.org/officeDocument/2006/relationships/theme" Target="../theme/theme5.xml"/><Relationship Id="rId1" Type="http://schemas.openxmlformats.org/officeDocument/2006/relationships/slideLayout" Target="../slideLayouts/slideLayout15.xml"/></Relationships>
</file>

<file path=ppt/slideMasters/_rels/slideMaster6.xml.rels><?xml version="1.0" encoding="UTF-8" standalone="yes"?>
<Relationships xmlns="http://schemas.openxmlformats.org/package/2006/relationships"><Relationship Id="rId2" Type="http://schemas.openxmlformats.org/officeDocument/2006/relationships/theme" Target="../theme/theme6.xml"/><Relationship Id="rId1" Type="http://schemas.openxmlformats.org/officeDocument/2006/relationships/slideLayout" Target="../slideLayouts/slideLayout16.xml"/></Relationships>
</file>

<file path=ppt/slideMasters/_rels/slideMaster7.xml.rels><?xml version="1.0" encoding="UTF-8" standalone="yes"?>
<Relationships xmlns="http://schemas.openxmlformats.org/package/2006/relationships"><Relationship Id="rId2" Type="http://schemas.openxmlformats.org/officeDocument/2006/relationships/theme" Target="../theme/theme7.xml"/><Relationship Id="rId1" Type="http://schemas.openxmlformats.org/officeDocument/2006/relationships/slideLayout" Target="../slideLayouts/slideLayout1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pic>
        <p:nvPicPr>
          <p:cNvPr id="1028" name="Picture 7" descr="PSRDpresents.gif"/>
          <p:cNvPicPr>
            <a:picLocks noChangeAspect="1"/>
          </p:cNvPicPr>
          <p:nvPr/>
        </p:nvPicPr>
        <p:blipFill>
          <a:blip r:embed="rId13">
            <a:extLst>
              <a:ext uri="{28A0092B-C50C-407E-A947-70E740481C1C}">
                <a14:useLocalDpi xmlns:a14="http://schemas.microsoft.com/office/drawing/2010/main" val="0"/>
              </a:ext>
            </a:extLst>
          </a:blip>
          <a:srcRect/>
          <a:stretch>
            <a:fillRect/>
          </a:stretch>
        </p:blipFill>
        <p:spPr bwMode="auto">
          <a:xfrm>
            <a:off x="381000" y="6477000"/>
            <a:ext cx="1333500" cy="209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9" name="Footer Placeholder 5"/>
          <p:cNvSpPr txBox="1">
            <a:spLocks/>
          </p:cNvSpPr>
          <p:nvPr/>
        </p:nvSpPr>
        <p:spPr bwMode="auto">
          <a:xfrm>
            <a:off x="4800600" y="6416675"/>
            <a:ext cx="4038600" cy="269875"/>
          </a:xfrm>
          <a:prstGeom prst="rect">
            <a:avLst/>
          </a:prstGeom>
          <a:noFill/>
          <a:ln>
            <a:noFill/>
          </a:ln>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en-US" sz="1200" dirty="0">
                <a:solidFill>
                  <a:schemeClr val="tx1">
                    <a:lumMod val="65000"/>
                    <a:lumOff val="35000"/>
                  </a:schemeClr>
                </a:solidFill>
                <a:cs typeface="Arial" charset="0"/>
              </a:rPr>
              <a:t>http://</a:t>
            </a:r>
            <a:r>
              <a:rPr lang="en-US" sz="1200" dirty="0" smtClean="0">
                <a:solidFill>
                  <a:schemeClr val="tx1">
                    <a:lumMod val="65000"/>
                    <a:lumOff val="35000"/>
                  </a:schemeClr>
                </a:solidFill>
                <a:cs typeface="Arial" charset="0"/>
              </a:rPr>
              <a:t>www.psrd.hawaii.edu/Dec18/origin-earth-water.html</a:t>
            </a:r>
            <a:endParaRPr lang="en-US" sz="1200" dirty="0">
              <a:solidFill>
                <a:schemeClr val="tx1">
                  <a:lumMod val="65000"/>
                  <a:lumOff val="35000"/>
                </a:schemeClr>
              </a:solidFill>
              <a:cs typeface="Arial" charset="0"/>
            </a:endParaRPr>
          </a:p>
        </p:txBody>
      </p:sp>
    </p:spTree>
  </p:cSld>
  <p:clrMap bg1="lt1" tx1="dk1" bg2="lt2" tx2="dk2" accent1="accent1" accent2="accent2" accent3="accent3" accent4="accent4" accent5="accent5" accent6="accent6" hlink="hlink" folHlink="folHlink"/>
  <p:sldLayoutIdLst>
    <p:sldLayoutId id="2147485596" r:id="rId1"/>
    <p:sldLayoutId id="2147485597" r:id="rId2"/>
    <p:sldLayoutId id="2147485598" r:id="rId3"/>
    <p:sldLayoutId id="2147485599" r:id="rId4"/>
    <p:sldLayoutId id="2147485600" r:id="rId5"/>
    <p:sldLayoutId id="2147485595" r:id="rId6"/>
    <p:sldLayoutId id="2147485601" r:id="rId7"/>
    <p:sldLayoutId id="2147485602" r:id="rId8"/>
    <p:sldLayoutId id="2147485603" r:id="rId9"/>
    <p:sldLayoutId id="2147485604" r:id="rId10"/>
    <p:sldLayoutId id="2147485605" r:id="rId11"/>
  </p:sldLayoutIdLst>
  <p:txStyles>
    <p:titleStyle>
      <a:lvl1pPr algn="ctr" rtl="0" eaLnBrk="0" fontAlgn="base" hangingPunct="0">
        <a:spcBef>
          <a:spcPct val="0"/>
        </a:spcBef>
        <a:spcAft>
          <a:spcPct val="0"/>
        </a:spcAft>
        <a:defRPr sz="3200" kern="1200">
          <a:solidFill>
            <a:schemeClr val="tx1"/>
          </a:solidFill>
          <a:effectLst>
            <a:outerShdw blurRad="50800" dist="38100" algn="l" rotWithShape="0">
              <a:prstClr val="black">
                <a:alpha val="40000"/>
              </a:prstClr>
            </a:outerShdw>
          </a:effectLst>
          <a:latin typeface="Arial" pitchFamily="34" charset="0"/>
          <a:ea typeface="+mj-ea"/>
          <a:cs typeface="Arial" pitchFamily="34" charset="0"/>
        </a:defRPr>
      </a:lvl1pPr>
      <a:lvl2pPr algn="ctr" rtl="0" eaLnBrk="0" fontAlgn="base" hangingPunct="0">
        <a:spcBef>
          <a:spcPct val="0"/>
        </a:spcBef>
        <a:spcAft>
          <a:spcPct val="0"/>
        </a:spcAft>
        <a:defRPr sz="3200">
          <a:solidFill>
            <a:schemeClr val="tx1"/>
          </a:solidFill>
          <a:latin typeface="Arial" charset="0"/>
          <a:cs typeface="Arial" charset="0"/>
        </a:defRPr>
      </a:lvl2pPr>
      <a:lvl3pPr algn="ctr" rtl="0" eaLnBrk="0" fontAlgn="base" hangingPunct="0">
        <a:spcBef>
          <a:spcPct val="0"/>
        </a:spcBef>
        <a:spcAft>
          <a:spcPct val="0"/>
        </a:spcAft>
        <a:defRPr sz="3200">
          <a:solidFill>
            <a:schemeClr val="tx1"/>
          </a:solidFill>
          <a:latin typeface="Arial" charset="0"/>
          <a:cs typeface="Arial" charset="0"/>
        </a:defRPr>
      </a:lvl3pPr>
      <a:lvl4pPr algn="ctr" rtl="0" eaLnBrk="0" fontAlgn="base" hangingPunct="0">
        <a:spcBef>
          <a:spcPct val="0"/>
        </a:spcBef>
        <a:spcAft>
          <a:spcPct val="0"/>
        </a:spcAft>
        <a:defRPr sz="3200">
          <a:solidFill>
            <a:schemeClr val="tx1"/>
          </a:solidFill>
          <a:latin typeface="Arial" charset="0"/>
          <a:cs typeface="Arial" charset="0"/>
        </a:defRPr>
      </a:lvl4pPr>
      <a:lvl5pPr algn="ctr" rtl="0" eaLnBrk="0" fontAlgn="base" hangingPunct="0">
        <a:spcBef>
          <a:spcPct val="0"/>
        </a:spcBef>
        <a:spcAft>
          <a:spcPct val="0"/>
        </a:spcAft>
        <a:defRPr sz="3200">
          <a:solidFill>
            <a:schemeClr val="tx1"/>
          </a:solidFill>
          <a:latin typeface="Arial" charset="0"/>
          <a:cs typeface="Arial" charset="0"/>
        </a:defRPr>
      </a:lvl5pPr>
      <a:lvl6pPr marL="457200" algn="ctr" rtl="0" fontAlgn="base">
        <a:spcBef>
          <a:spcPct val="0"/>
        </a:spcBef>
        <a:spcAft>
          <a:spcPct val="0"/>
        </a:spcAft>
        <a:defRPr sz="3200">
          <a:solidFill>
            <a:schemeClr val="tx1"/>
          </a:solidFill>
          <a:latin typeface="Arial" charset="0"/>
          <a:cs typeface="Arial" charset="0"/>
        </a:defRPr>
      </a:lvl6pPr>
      <a:lvl7pPr marL="914400" algn="ctr" rtl="0" fontAlgn="base">
        <a:spcBef>
          <a:spcPct val="0"/>
        </a:spcBef>
        <a:spcAft>
          <a:spcPct val="0"/>
        </a:spcAft>
        <a:defRPr sz="3200">
          <a:solidFill>
            <a:schemeClr val="tx1"/>
          </a:solidFill>
          <a:latin typeface="Arial" charset="0"/>
          <a:cs typeface="Arial" charset="0"/>
        </a:defRPr>
      </a:lvl7pPr>
      <a:lvl8pPr marL="1371600" algn="ctr" rtl="0" fontAlgn="base">
        <a:spcBef>
          <a:spcPct val="0"/>
        </a:spcBef>
        <a:spcAft>
          <a:spcPct val="0"/>
        </a:spcAft>
        <a:defRPr sz="3200">
          <a:solidFill>
            <a:schemeClr val="tx1"/>
          </a:solidFill>
          <a:latin typeface="Arial" charset="0"/>
          <a:cs typeface="Arial" charset="0"/>
        </a:defRPr>
      </a:lvl8pPr>
      <a:lvl9pPr marL="1828800" algn="ctr" rtl="0" fontAlgn="base">
        <a:spcBef>
          <a:spcPct val="0"/>
        </a:spcBef>
        <a:spcAft>
          <a:spcPct val="0"/>
        </a:spcAft>
        <a:defRPr sz="3200">
          <a:solidFill>
            <a:schemeClr val="tx1"/>
          </a:solidFill>
          <a:latin typeface="Arial" charset="0"/>
          <a:cs typeface="Arial"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2800" kern="1200">
          <a:solidFill>
            <a:schemeClr val="tx1"/>
          </a:solidFill>
          <a:latin typeface="Arial" pitchFamily="34" charset="0"/>
          <a:ea typeface="+mn-ea"/>
          <a:cs typeface="Arial" pitchFamily="34" charset="0"/>
        </a:defRPr>
      </a:lvl1pPr>
      <a:lvl2pPr marL="742950" indent="-285750" algn="l" rtl="0" eaLnBrk="0" fontAlgn="base" hangingPunct="0">
        <a:spcBef>
          <a:spcPct val="20000"/>
        </a:spcBef>
        <a:spcAft>
          <a:spcPct val="0"/>
        </a:spcAft>
        <a:buFont typeface="Arial" panose="020B0604020202020204" pitchFamily="34" charset="0"/>
        <a:buChar char="–"/>
        <a:defRPr sz="2400" kern="1200">
          <a:solidFill>
            <a:schemeClr val="tx1"/>
          </a:solidFill>
          <a:latin typeface="Arial" pitchFamily="34" charset="0"/>
          <a:ea typeface="+mn-ea"/>
          <a:cs typeface="Arial" pitchFamily="34" charset="0"/>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Arial" pitchFamily="34" charset="0"/>
          <a:ea typeface="+mn-ea"/>
          <a:cs typeface="Arial" pitchFamily="34" charset="0"/>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Arial" charset="0"/>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Arial"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FE5FF3F-A9A0-4BE4-9F14-788BA5F5955B}" type="datetimeFigureOut">
              <a:rPr lang="en-US" smtClean="0"/>
              <a:t>12/19/2018</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5E54765-F4FD-49A6-9FD1-9B09276220E1}" type="slidenum">
              <a:rPr lang="en-US" smtClean="0"/>
              <a:t>‹#›</a:t>
            </a:fld>
            <a:endParaRPr lang="en-US"/>
          </a:p>
        </p:txBody>
      </p:sp>
    </p:spTree>
    <p:extLst>
      <p:ext uri="{BB962C8B-B14F-4D97-AF65-F5344CB8AC3E}">
        <p14:creationId xmlns:p14="http://schemas.microsoft.com/office/powerpoint/2010/main" val="3378768615"/>
      </p:ext>
    </p:extLst>
  </p:cSld>
  <p:clrMap bg1="lt1" tx1="dk1" bg2="lt2" tx2="dk2" accent1="accent1" accent2="accent2" accent3="accent3" accent4="accent4" accent5="accent5" accent6="accent6" hlink="hlink" folHlink="folHlink"/>
  <p:sldLayoutIdLst>
    <p:sldLayoutId id="2147485607"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FE5FF3F-A9A0-4BE4-9F14-788BA5F5955B}" type="datetimeFigureOut">
              <a:rPr lang="en-US" smtClean="0"/>
              <a:t>12/19/2018</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5E54765-F4FD-49A6-9FD1-9B09276220E1}" type="slidenum">
              <a:rPr lang="en-US" smtClean="0"/>
              <a:t>‹#›</a:t>
            </a:fld>
            <a:endParaRPr lang="en-US"/>
          </a:p>
        </p:txBody>
      </p:sp>
    </p:spTree>
    <p:extLst>
      <p:ext uri="{BB962C8B-B14F-4D97-AF65-F5344CB8AC3E}">
        <p14:creationId xmlns:p14="http://schemas.microsoft.com/office/powerpoint/2010/main" val="3138979416"/>
      </p:ext>
    </p:extLst>
  </p:cSld>
  <p:clrMap bg1="lt1" tx1="dk1" bg2="lt2" tx2="dk2" accent1="accent1" accent2="accent2" accent3="accent3" accent4="accent4" accent5="accent5" accent6="accent6" hlink="hlink" folHlink="folHlink"/>
  <p:sldLayoutIdLst>
    <p:sldLayoutId id="2147485609"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FE5FF3F-A9A0-4BE4-9F14-788BA5F5955B}" type="datetimeFigureOut">
              <a:rPr lang="en-US" smtClean="0"/>
              <a:t>12/19/2018</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5E54765-F4FD-49A6-9FD1-9B09276220E1}" type="slidenum">
              <a:rPr lang="en-US" smtClean="0"/>
              <a:t>‹#›</a:t>
            </a:fld>
            <a:endParaRPr lang="en-US"/>
          </a:p>
        </p:txBody>
      </p:sp>
    </p:spTree>
    <p:extLst>
      <p:ext uri="{BB962C8B-B14F-4D97-AF65-F5344CB8AC3E}">
        <p14:creationId xmlns:p14="http://schemas.microsoft.com/office/powerpoint/2010/main" val="2347909155"/>
      </p:ext>
    </p:extLst>
  </p:cSld>
  <p:clrMap bg1="lt1" tx1="dk1" bg2="lt2" tx2="dk2" accent1="accent1" accent2="accent2" accent3="accent3" accent4="accent4" accent5="accent5" accent6="accent6" hlink="hlink" folHlink="folHlink"/>
  <p:sldLayoutIdLst>
    <p:sldLayoutId id="2147485611"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FE5FF3F-A9A0-4BE4-9F14-788BA5F5955B}" type="datetimeFigureOut">
              <a:rPr lang="en-US" smtClean="0"/>
              <a:t>12/19/2018</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5E54765-F4FD-49A6-9FD1-9B09276220E1}" type="slidenum">
              <a:rPr lang="en-US" smtClean="0"/>
              <a:t>‹#›</a:t>
            </a:fld>
            <a:endParaRPr lang="en-US"/>
          </a:p>
        </p:txBody>
      </p:sp>
    </p:spTree>
    <p:extLst>
      <p:ext uri="{BB962C8B-B14F-4D97-AF65-F5344CB8AC3E}">
        <p14:creationId xmlns:p14="http://schemas.microsoft.com/office/powerpoint/2010/main" val="689547443"/>
      </p:ext>
    </p:extLst>
  </p:cSld>
  <p:clrMap bg1="lt1" tx1="dk1" bg2="lt2" tx2="dk2" accent1="accent1" accent2="accent2" accent3="accent3" accent4="accent4" accent5="accent5" accent6="accent6" hlink="hlink" folHlink="folHlink"/>
  <p:sldLayoutIdLst>
    <p:sldLayoutId id="2147485613"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FE5FF3F-A9A0-4BE4-9F14-788BA5F5955B}" type="datetimeFigureOut">
              <a:rPr lang="en-US" smtClean="0"/>
              <a:t>12/19/2018</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5E54765-F4FD-49A6-9FD1-9B09276220E1}" type="slidenum">
              <a:rPr lang="en-US" smtClean="0"/>
              <a:t>‹#›</a:t>
            </a:fld>
            <a:endParaRPr lang="en-US"/>
          </a:p>
        </p:txBody>
      </p:sp>
    </p:spTree>
    <p:extLst>
      <p:ext uri="{BB962C8B-B14F-4D97-AF65-F5344CB8AC3E}">
        <p14:creationId xmlns:p14="http://schemas.microsoft.com/office/powerpoint/2010/main" val="3288252821"/>
      </p:ext>
    </p:extLst>
  </p:cSld>
  <p:clrMap bg1="lt1" tx1="dk1" bg2="lt2" tx2="dk2" accent1="accent1" accent2="accent2" accent3="accent3" accent4="accent4" accent5="accent5" accent6="accent6" hlink="hlink" folHlink="folHlink"/>
  <p:sldLayoutIdLst>
    <p:sldLayoutId id="2147485615"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FE5FF3F-A9A0-4BE4-9F14-788BA5F5955B}" type="datetimeFigureOut">
              <a:rPr lang="en-US" smtClean="0"/>
              <a:t>12/19/2018</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5E54765-F4FD-49A6-9FD1-9B09276220E1}" type="slidenum">
              <a:rPr lang="en-US" smtClean="0"/>
              <a:t>‹#›</a:t>
            </a:fld>
            <a:endParaRPr lang="en-US"/>
          </a:p>
        </p:txBody>
      </p:sp>
    </p:spTree>
    <p:extLst>
      <p:ext uri="{BB962C8B-B14F-4D97-AF65-F5344CB8AC3E}">
        <p14:creationId xmlns:p14="http://schemas.microsoft.com/office/powerpoint/2010/main" val="2946327171"/>
      </p:ext>
    </p:extLst>
  </p:cSld>
  <p:clrMap bg1="lt1" tx1="dk1" bg2="lt2" tx2="dk2" accent1="accent1" accent2="accent2" accent3="accent3" accent4="accent4" accent5="accent5" accent6="accent6" hlink="hlink" folHlink="folHlink"/>
  <p:sldLayoutIdLst>
    <p:sldLayoutId id="2147485617"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jpeg"/><Relationship Id="rId3" Type="http://schemas.openxmlformats.org/officeDocument/2006/relationships/image" Target="../media/image2.jpeg"/><Relationship Id="rId7" Type="http://schemas.openxmlformats.org/officeDocument/2006/relationships/image" Target="../media/image6.jpe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5.xml"/></Relationships>
</file>

<file path=ppt/slides/_rels/slide6.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6.xml"/><Relationship Id="rId1" Type="http://schemas.openxmlformats.org/officeDocument/2006/relationships/slideLayout" Target="../slideLayouts/slideLayout1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p:cNvSpPr/>
          <p:nvPr/>
        </p:nvSpPr>
        <p:spPr>
          <a:xfrm>
            <a:off x="304800" y="162580"/>
            <a:ext cx="8610600" cy="523220"/>
          </a:xfrm>
          <a:prstGeom prst="rect">
            <a:avLst/>
          </a:prstGeom>
        </p:spPr>
        <p:txBody>
          <a:bodyPr wrap="square">
            <a:spAutoFit/>
          </a:bodyPr>
          <a:lstStyle/>
          <a:p>
            <a:pPr algn="ctr"/>
            <a:r>
              <a:rPr lang="en-US" sz="2800" b="1" dirty="0">
                <a:effectLst>
                  <a:outerShdw blurRad="38100" dist="38100" dir="2700000" algn="tl">
                    <a:srgbClr val="000000">
                      <a:alpha val="43137"/>
                    </a:srgbClr>
                  </a:outerShdw>
                </a:effectLst>
              </a:rPr>
              <a:t>The Complicated Origin of Earth's Water</a:t>
            </a:r>
          </a:p>
        </p:txBody>
      </p:sp>
      <p:sp>
        <p:nvSpPr>
          <p:cNvPr id="3" name="TextBox 2"/>
          <p:cNvSpPr txBox="1"/>
          <p:nvPr/>
        </p:nvSpPr>
        <p:spPr>
          <a:xfrm>
            <a:off x="304800" y="762000"/>
            <a:ext cx="8610600" cy="1169551"/>
          </a:xfrm>
          <a:prstGeom prst="rect">
            <a:avLst/>
          </a:prstGeom>
          <a:solidFill>
            <a:srgbClr val="DCE6F2"/>
          </a:solidFill>
          <a:ln w="3175">
            <a:solidFill>
              <a:schemeClr val="tx2">
                <a:lumMod val="20000"/>
                <a:lumOff val="80000"/>
              </a:schemeClr>
            </a:solidFill>
          </a:ln>
        </p:spPr>
        <p:txBody>
          <a:bodyPr wrap="square" rtlCol="0">
            <a:spAutoFit/>
          </a:bodyPr>
          <a:lstStyle/>
          <a:p>
            <a:r>
              <a:rPr lang="en-US" sz="1400" dirty="0"/>
              <a:t>Jun Wu and colleagues at Arizona State University have examined the issue broadly, considering planetary </a:t>
            </a:r>
            <a:r>
              <a:rPr lang="en-US" sz="1400" dirty="0" smtClean="0"/>
              <a:t>accretion, magma </a:t>
            </a:r>
            <a:r>
              <a:rPr lang="en-US" sz="1400" dirty="0"/>
              <a:t>oceans, core formation, mantle convection, and interaction of a proto-atmosphere with the surrounding solar nebula. Their comprehensive hypothesis uses the isotopic composition of hydrogen as a tracer of the sources of water and its processing during planetary formation and subsequent differentiation. Here is an overview of their model in six stages. </a:t>
            </a: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28600" y="2007751"/>
            <a:ext cx="2854325" cy="2140744"/>
          </a:xfrm>
          <a:prstGeom prst="rect">
            <a:avLst/>
          </a:prstGeom>
        </p:spPr>
      </p:pic>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165475" y="2007751"/>
            <a:ext cx="2854325" cy="2140744"/>
          </a:xfrm>
          <a:prstGeom prst="rect">
            <a:avLst/>
          </a:prstGeom>
        </p:spPr>
      </p:pic>
      <p:pic>
        <p:nvPicPr>
          <p:cNvPr id="7" name="Picture 6"/>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096000" y="2007751"/>
            <a:ext cx="2854325" cy="2140744"/>
          </a:xfrm>
          <a:prstGeom prst="rect">
            <a:avLst/>
          </a:prstGeom>
        </p:spPr>
      </p:pic>
      <p:pic>
        <p:nvPicPr>
          <p:cNvPr id="9" name="Picture 8"/>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3165475" y="4267200"/>
            <a:ext cx="2854325" cy="2140744"/>
          </a:xfrm>
          <a:prstGeom prst="rect">
            <a:avLst/>
          </a:prstGeom>
        </p:spPr>
      </p:pic>
      <p:pic>
        <p:nvPicPr>
          <p:cNvPr id="5" name="Picture 4"/>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228600" y="4267200"/>
            <a:ext cx="2854324" cy="2140743"/>
          </a:xfrm>
          <a:prstGeom prst="rect">
            <a:avLst/>
          </a:prstGeom>
        </p:spPr>
      </p:pic>
      <p:pic>
        <p:nvPicPr>
          <p:cNvPr id="12" name="Picture 11"/>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6096000" y="4267200"/>
            <a:ext cx="2854325" cy="2140744"/>
          </a:xfrm>
          <a:prstGeom prst="rect">
            <a:avLst/>
          </a:prstGeom>
        </p:spPr>
      </p:pic>
    </p:spTree>
    <p:extLst>
      <p:ext uri="{BB962C8B-B14F-4D97-AF65-F5344CB8AC3E}">
        <p14:creationId xmlns:p14="http://schemas.microsoft.com/office/powerpoint/2010/main" val="1589262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p:cNvSpPr/>
          <p:nvPr/>
        </p:nvSpPr>
        <p:spPr>
          <a:xfrm>
            <a:off x="1551530" y="1230384"/>
            <a:ext cx="1048624" cy="1048624"/>
          </a:xfrm>
          <a:prstGeom prst="ellipse">
            <a:avLst/>
          </a:prstGeom>
          <a:solidFill>
            <a:schemeClr val="bg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 name="Oval 4"/>
          <p:cNvSpPr/>
          <p:nvPr/>
        </p:nvSpPr>
        <p:spPr>
          <a:xfrm>
            <a:off x="4511011" y="904564"/>
            <a:ext cx="1048624" cy="1048624"/>
          </a:xfrm>
          <a:prstGeom prst="ellipse">
            <a:avLst/>
          </a:prstGeom>
          <a:solidFill>
            <a:schemeClr val="bg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6" name="Oval 5"/>
          <p:cNvSpPr/>
          <p:nvPr/>
        </p:nvSpPr>
        <p:spPr>
          <a:xfrm>
            <a:off x="2854303" y="2559097"/>
            <a:ext cx="1803633" cy="1761688"/>
          </a:xfrm>
          <a:prstGeom prst="ellipse">
            <a:avLst/>
          </a:prstGeom>
          <a:solidFill>
            <a:schemeClr val="bg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 name="TextBox 6"/>
          <p:cNvSpPr txBox="1"/>
          <p:nvPr/>
        </p:nvSpPr>
        <p:spPr>
          <a:xfrm>
            <a:off x="68165" y="108752"/>
            <a:ext cx="5747086" cy="830997"/>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white"/>
                </a:solidFill>
                <a:effectLst/>
                <a:uLnTx/>
                <a:uFillTx/>
                <a:latin typeface="Arial" panose="020B0604020202020204" pitchFamily="34" charset="0"/>
                <a:ea typeface="+mn-ea"/>
                <a:cs typeface="Arial" panose="020B0604020202020204" pitchFamily="34" charset="0"/>
              </a:rPr>
              <a:t>1−2 Million Years After CAI formation:</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white"/>
                </a:solidFill>
                <a:effectLst/>
                <a:uLnTx/>
                <a:uFillTx/>
                <a:latin typeface="Arial" panose="020B0604020202020204" pitchFamily="34" charset="0"/>
                <a:ea typeface="+mn-ea"/>
                <a:cs typeface="Arial" panose="020B0604020202020204" pitchFamily="34" charset="0"/>
              </a:rPr>
              <a:t>Planetary embryos in early Solar System</a:t>
            </a:r>
            <a:endParaRPr kumimoji="0" lang="en-US" sz="24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p:txBody>
      </p:sp>
      <p:sp>
        <p:nvSpPr>
          <p:cNvPr id="8" name="TextBox 7"/>
          <p:cNvSpPr txBox="1"/>
          <p:nvPr/>
        </p:nvSpPr>
        <p:spPr>
          <a:xfrm>
            <a:off x="613453" y="1028766"/>
            <a:ext cx="938077" cy="400110"/>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smtClean="0">
                <a:ln>
                  <a:noFill/>
                </a:ln>
                <a:solidFill>
                  <a:prstClr val="white"/>
                </a:solidFill>
                <a:effectLst/>
                <a:uLnTx/>
                <a:uFillTx/>
                <a:latin typeface="Arial" panose="020B0604020202020204" pitchFamily="34" charset="0"/>
                <a:ea typeface="+mn-ea"/>
                <a:cs typeface="Arial" panose="020B0604020202020204" pitchFamily="34" charset="0"/>
              </a:rPr>
              <a:t>0.1 M</a:t>
            </a:r>
            <a:r>
              <a:rPr kumimoji="0" lang="en-US" sz="2000" b="1" i="0" u="none" strike="noStrike" kern="1200" cap="none" spc="0" normalizeH="0" baseline="-25000" noProof="0" dirty="0" smtClean="0">
                <a:ln>
                  <a:noFill/>
                </a:ln>
                <a:solidFill>
                  <a:prstClr val="white"/>
                </a:solidFill>
                <a:effectLst/>
                <a:uLnTx/>
                <a:uFillTx/>
                <a:latin typeface="Arial" panose="020B0604020202020204" pitchFamily="34" charset="0"/>
                <a:ea typeface="+mn-ea"/>
                <a:cs typeface="Arial" panose="020B0604020202020204" pitchFamily="34" charset="0"/>
              </a:rPr>
              <a:t>E</a:t>
            </a:r>
            <a:endParaRPr kumimoji="0" lang="en-US" sz="2000" b="1" i="0" u="none" strike="noStrike" kern="1200" cap="none" spc="0" normalizeH="0" baseline="-25000" noProof="0" dirty="0">
              <a:ln>
                <a:noFill/>
              </a:ln>
              <a:solidFill>
                <a:prstClr val="white"/>
              </a:solidFill>
              <a:effectLst/>
              <a:uLnTx/>
              <a:uFillTx/>
              <a:latin typeface="Arial" panose="020B0604020202020204" pitchFamily="34" charset="0"/>
              <a:ea typeface="+mn-ea"/>
              <a:cs typeface="Arial" panose="020B0604020202020204" pitchFamily="34" charset="0"/>
            </a:endParaRPr>
          </a:p>
        </p:txBody>
      </p:sp>
      <p:sp>
        <p:nvSpPr>
          <p:cNvPr id="10" name="TextBox 9"/>
          <p:cNvSpPr txBox="1"/>
          <p:nvPr/>
        </p:nvSpPr>
        <p:spPr>
          <a:xfrm>
            <a:off x="3590027" y="826507"/>
            <a:ext cx="938077" cy="400110"/>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smtClean="0">
                <a:ln>
                  <a:noFill/>
                </a:ln>
                <a:solidFill>
                  <a:prstClr val="white"/>
                </a:solidFill>
                <a:effectLst/>
                <a:uLnTx/>
                <a:uFillTx/>
                <a:latin typeface="Arial" panose="020B0604020202020204" pitchFamily="34" charset="0"/>
                <a:ea typeface="+mn-ea"/>
                <a:cs typeface="Arial" panose="020B0604020202020204" pitchFamily="34" charset="0"/>
              </a:rPr>
              <a:t>0.1 M</a:t>
            </a:r>
            <a:r>
              <a:rPr kumimoji="0" lang="en-US" sz="2000" b="1" i="0" u="none" strike="noStrike" kern="1200" cap="none" spc="0" normalizeH="0" baseline="-25000" noProof="0" dirty="0" smtClean="0">
                <a:ln>
                  <a:noFill/>
                </a:ln>
                <a:solidFill>
                  <a:prstClr val="white"/>
                </a:solidFill>
                <a:effectLst/>
                <a:uLnTx/>
                <a:uFillTx/>
                <a:latin typeface="Arial" panose="020B0604020202020204" pitchFamily="34" charset="0"/>
                <a:ea typeface="+mn-ea"/>
                <a:cs typeface="Arial" panose="020B0604020202020204" pitchFamily="34" charset="0"/>
              </a:rPr>
              <a:t>E</a:t>
            </a:r>
            <a:endParaRPr kumimoji="0" lang="en-US" sz="2000" b="1" i="0" u="none" strike="noStrike" kern="1200" cap="none" spc="0" normalizeH="0" baseline="-25000" noProof="0" dirty="0">
              <a:ln>
                <a:noFill/>
              </a:ln>
              <a:solidFill>
                <a:prstClr val="white"/>
              </a:solidFill>
              <a:effectLst/>
              <a:uLnTx/>
              <a:uFillTx/>
              <a:latin typeface="Arial" panose="020B0604020202020204" pitchFamily="34" charset="0"/>
              <a:ea typeface="+mn-ea"/>
              <a:cs typeface="Arial" panose="020B0604020202020204" pitchFamily="34" charset="0"/>
            </a:endParaRPr>
          </a:p>
        </p:txBody>
      </p:sp>
      <p:sp>
        <p:nvSpPr>
          <p:cNvPr id="11" name="TextBox 10"/>
          <p:cNvSpPr txBox="1"/>
          <p:nvPr/>
        </p:nvSpPr>
        <p:spPr>
          <a:xfrm>
            <a:off x="2249213" y="4120730"/>
            <a:ext cx="938077" cy="400110"/>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smtClean="0">
                <a:ln>
                  <a:noFill/>
                </a:ln>
                <a:solidFill>
                  <a:prstClr val="white"/>
                </a:solidFill>
                <a:effectLst/>
                <a:uLnTx/>
                <a:uFillTx/>
                <a:latin typeface="Arial" panose="020B0604020202020204" pitchFamily="34" charset="0"/>
                <a:ea typeface="+mn-ea"/>
                <a:cs typeface="Arial" panose="020B0604020202020204" pitchFamily="34" charset="0"/>
              </a:rPr>
              <a:t>0.4 M</a:t>
            </a:r>
            <a:r>
              <a:rPr kumimoji="0" lang="en-US" sz="2000" b="1" i="0" u="none" strike="noStrike" kern="1200" cap="none" spc="0" normalizeH="0" baseline="-25000" noProof="0" dirty="0" smtClean="0">
                <a:ln>
                  <a:noFill/>
                </a:ln>
                <a:solidFill>
                  <a:prstClr val="white"/>
                </a:solidFill>
                <a:effectLst/>
                <a:uLnTx/>
                <a:uFillTx/>
                <a:latin typeface="Arial" panose="020B0604020202020204" pitchFamily="34" charset="0"/>
                <a:ea typeface="+mn-ea"/>
                <a:cs typeface="Arial" panose="020B0604020202020204" pitchFamily="34" charset="0"/>
              </a:rPr>
              <a:t>E</a:t>
            </a:r>
            <a:endParaRPr kumimoji="0" lang="en-US" sz="2000" b="1" i="0" u="none" strike="noStrike" kern="1200" cap="none" spc="0" normalizeH="0" baseline="-25000" noProof="0" dirty="0">
              <a:ln>
                <a:noFill/>
              </a:ln>
              <a:solidFill>
                <a:prstClr val="white"/>
              </a:solidFill>
              <a:effectLst/>
              <a:uLnTx/>
              <a:uFillTx/>
              <a:latin typeface="Arial" panose="020B0604020202020204" pitchFamily="34" charset="0"/>
              <a:ea typeface="+mn-ea"/>
              <a:cs typeface="Arial" panose="020B0604020202020204" pitchFamily="34" charset="0"/>
            </a:endParaRPr>
          </a:p>
        </p:txBody>
      </p:sp>
      <p:sp>
        <p:nvSpPr>
          <p:cNvPr id="12" name="TextBox 11"/>
          <p:cNvSpPr txBox="1"/>
          <p:nvPr/>
        </p:nvSpPr>
        <p:spPr>
          <a:xfrm>
            <a:off x="5263026" y="2287335"/>
            <a:ext cx="2627642" cy="830997"/>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smtClean="0">
                <a:ln>
                  <a:noFill/>
                </a:ln>
                <a:solidFill>
                  <a:srgbClr val="4472C4">
                    <a:lumMod val="60000"/>
                    <a:lumOff val="40000"/>
                  </a:srgbClr>
                </a:solidFill>
                <a:effectLst/>
                <a:uLnTx/>
                <a:uFillTx/>
                <a:latin typeface="Arial" panose="020B0604020202020204" pitchFamily="34" charset="0"/>
                <a:ea typeface="+mn-ea"/>
                <a:cs typeface="Arial" panose="020B0604020202020204" pitchFamily="34" charset="0"/>
              </a:rPr>
              <a:t>D/H = 140 x 10</a:t>
            </a:r>
            <a:r>
              <a:rPr kumimoji="0" lang="en-US" sz="2400" b="1" i="0" u="none" strike="noStrike" kern="1200" cap="none" spc="0" normalizeH="0" baseline="30000" noProof="0" dirty="0" smtClean="0">
                <a:ln>
                  <a:noFill/>
                </a:ln>
                <a:solidFill>
                  <a:srgbClr val="4472C4">
                    <a:lumMod val="60000"/>
                    <a:lumOff val="40000"/>
                  </a:srgbClr>
                </a:solidFill>
                <a:effectLst/>
                <a:uLnTx/>
                <a:uFillTx/>
                <a:latin typeface="Arial" panose="020B0604020202020204" pitchFamily="34" charset="0"/>
                <a:ea typeface="+mn-ea"/>
                <a:cs typeface="Arial" panose="020B0604020202020204" pitchFamily="34" charset="0"/>
              </a:rPr>
              <a:t>-6</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smtClean="0">
                <a:ln>
                  <a:noFill/>
                </a:ln>
                <a:solidFill>
                  <a:srgbClr val="4472C4">
                    <a:lumMod val="60000"/>
                    <a:lumOff val="40000"/>
                  </a:srgbClr>
                </a:solidFill>
                <a:effectLst/>
                <a:uLnTx/>
                <a:uFillTx/>
                <a:latin typeface="Arial" panose="020B0604020202020204" pitchFamily="34" charset="0"/>
                <a:ea typeface="+mn-ea"/>
                <a:cs typeface="Arial" panose="020B0604020202020204" pitchFamily="34" charset="0"/>
              </a:rPr>
              <a:t>(chondritic ratio)</a:t>
            </a:r>
            <a:endParaRPr kumimoji="0" lang="en-US" sz="2400" b="1" i="0" u="none" strike="noStrike" kern="1200" cap="none" spc="0" normalizeH="0" baseline="30000" noProof="0" dirty="0">
              <a:ln>
                <a:noFill/>
              </a:ln>
              <a:solidFill>
                <a:srgbClr val="4472C4">
                  <a:lumMod val="60000"/>
                  <a:lumOff val="40000"/>
                </a:srgbClr>
              </a:solidFill>
              <a:effectLst/>
              <a:uLnTx/>
              <a:uFillTx/>
              <a:latin typeface="Arial" panose="020B0604020202020204" pitchFamily="34" charset="0"/>
              <a:ea typeface="+mn-ea"/>
              <a:cs typeface="Arial" panose="020B0604020202020204" pitchFamily="34" charset="0"/>
            </a:endParaRPr>
          </a:p>
        </p:txBody>
      </p:sp>
      <p:cxnSp>
        <p:nvCxnSpPr>
          <p:cNvPr id="14" name="Straight Arrow Connector 13"/>
          <p:cNvCxnSpPr/>
          <p:nvPr/>
        </p:nvCxnSpPr>
        <p:spPr>
          <a:xfrm flipH="1" flipV="1">
            <a:off x="2718251" y="1953188"/>
            <a:ext cx="2317072" cy="605909"/>
          </a:xfrm>
          <a:prstGeom prst="straightConnector1">
            <a:avLst/>
          </a:prstGeom>
          <a:ln w="38100">
            <a:tailEnd type="arrow" w="med" len="lg"/>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flipH="1" flipV="1">
            <a:off x="5540710" y="1811827"/>
            <a:ext cx="1036137" cy="438836"/>
          </a:xfrm>
          <a:prstGeom prst="straightConnector1">
            <a:avLst/>
          </a:prstGeom>
          <a:ln w="38100">
            <a:tailEnd type="arrow" w="med" len="lg"/>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flipH="1">
            <a:off x="4793989" y="3155004"/>
            <a:ext cx="1354563" cy="492086"/>
          </a:xfrm>
          <a:prstGeom prst="straightConnector1">
            <a:avLst/>
          </a:prstGeom>
          <a:ln w="38100">
            <a:tailEnd type="arrow" w="med" len="lg"/>
          </a:ln>
        </p:spPr>
        <p:style>
          <a:lnRef idx="1">
            <a:schemeClr val="accent1"/>
          </a:lnRef>
          <a:fillRef idx="0">
            <a:schemeClr val="accent1"/>
          </a:fillRef>
          <a:effectRef idx="0">
            <a:schemeClr val="accent1"/>
          </a:effectRef>
          <a:fontRef idx="minor">
            <a:schemeClr val="tx1"/>
          </a:fontRef>
        </p:style>
      </p:cxnSp>
      <p:sp>
        <p:nvSpPr>
          <p:cNvPr id="21" name="TextBox 20"/>
          <p:cNvSpPr txBox="1"/>
          <p:nvPr/>
        </p:nvSpPr>
        <p:spPr>
          <a:xfrm>
            <a:off x="115510" y="4579079"/>
            <a:ext cx="3150221" cy="400110"/>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smtClean="0">
                <a:ln>
                  <a:noFill/>
                </a:ln>
                <a:solidFill>
                  <a:prstClr val="white"/>
                </a:solidFill>
                <a:effectLst/>
                <a:uLnTx/>
                <a:uFillTx/>
                <a:latin typeface="Arial" panose="020B0604020202020204" pitchFamily="34" charset="0"/>
                <a:ea typeface="+mn-ea"/>
                <a:cs typeface="Arial" panose="020B0604020202020204" pitchFamily="34" charset="0"/>
              </a:rPr>
              <a:t>M</a:t>
            </a:r>
            <a:r>
              <a:rPr kumimoji="0" lang="en-US" sz="2000" b="1" i="0" u="none" strike="noStrike" kern="1200" cap="none" spc="0" normalizeH="0" baseline="-25000" noProof="0" dirty="0" smtClean="0">
                <a:ln>
                  <a:noFill/>
                </a:ln>
                <a:solidFill>
                  <a:prstClr val="white"/>
                </a:solidFill>
                <a:effectLst/>
                <a:uLnTx/>
                <a:uFillTx/>
                <a:latin typeface="Arial" panose="020B0604020202020204" pitchFamily="34" charset="0"/>
                <a:ea typeface="+mn-ea"/>
                <a:cs typeface="Arial" panose="020B0604020202020204" pitchFamily="34" charset="0"/>
              </a:rPr>
              <a:t>E</a:t>
            </a:r>
            <a:r>
              <a:rPr kumimoji="0" lang="en-US" sz="20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 </a:t>
            </a:r>
            <a:r>
              <a:rPr kumimoji="0" lang="en-US" sz="2000" b="1" i="0" u="none" strike="noStrike" kern="1200" cap="none" spc="0" normalizeH="0" baseline="0" noProof="0" dirty="0" smtClean="0">
                <a:ln>
                  <a:noFill/>
                </a:ln>
                <a:solidFill>
                  <a:prstClr val="white"/>
                </a:solidFill>
                <a:effectLst/>
                <a:uLnTx/>
                <a:uFillTx/>
                <a:latin typeface="Arial" panose="020B0604020202020204" pitchFamily="34" charset="0"/>
                <a:ea typeface="+mn-ea"/>
                <a:cs typeface="Arial" panose="020B0604020202020204" pitchFamily="34" charset="0"/>
              </a:rPr>
              <a:t>= Mass of Final Earth</a:t>
            </a:r>
            <a:endParaRPr kumimoji="0" lang="en-US" sz="2000" b="1" i="0" u="none" strike="noStrike" kern="1200" cap="none" spc="0" normalizeH="0" baseline="-25000" noProof="0" dirty="0">
              <a:ln>
                <a:noFill/>
              </a:ln>
              <a:solidFill>
                <a:prstClr val="white"/>
              </a:solidFill>
              <a:effectLst/>
              <a:uLnTx/>
              <a:uFillTx/>
              <a:latin typeface="Arial" panose="020B0604020202020204" pitchFamily="34" charset="0"/>
              <a:ea typeface="+mn-ea"/>
              <a:cs typeface="Arial" panose="020B0604020202020204" pitchFamily="34" charset="0"/>
            </a:endParaRPr>
          </a:p>
        </p:txBody>
      </p:sp>
      <p:sp>
        <p:nvSpPr>
          <p:cNvPr id="22" name="TextBox 21"/>
          <p:cNvSpPr txBox="1"/>
          <p:nvPr/>
        </p:nvSpPr>
        <p:spPr>
          <a:xfrm>
            <a:off x="243494" y="5334000"/>
            <a:ext cx="6817181"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white"/>
                </a:solidFill>
                <a:effectLst/>
                <a:uLnTx/>
                <a:uFillTx/>
                <a:latin typeface="Arial" panose="020B0604020202020204" pitchFamily="34" charset="0"/>
                <a:ea typeface="+mn-ea"/>
                <a:cs typeface="Arial" panose="020B0604020202020204" pitchFamily="34" charset="0"/>
              </a:rPr>
              <a:t>Planetary embryos contain enough water to make 7 to 8 oceans in the final assembled Earth. </a:t>
            </a:r>
            <a:endParaRPr kumimoji="0" lang="en-US" sz="24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p:txBody>
      </p:sp>
      <p:sp>
        <p:nvSpPr>
          <p:cNvPr id="2" name="Oval 1"/>
          <p:cNvSpPr/>
          <p:nvPr/>
        </p:nvSpPr>
        <p:spPr>
          <a:xfrm>
            <a:off x="8556771" y="6300132"/>
            <a:ext cx="360727" cy="360727"/>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1</a:t>
            </a:r>
            <a:endPar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3" name="TextBox 2"/>
          <p:cNvSpPr txBox="1"/>
          <p:nvPr/>
        </p:nvSpPr>
        <p:spPr>
          <a:xfrm>
            <a:off x="4251023" y="6248400"/>
            <a:ext cx="4207177" cy="430887"/>
          </a:xfrm>
          <a:prstGeom prst="rect">
            <a:avLst/>
          </a:prstGeom>
          <a:noFill/>
        </p:spPr>
        <p:txBody>
          <a:bodyPr wrap="square" rtlCol="0">
            <a:spAutoFit/>
          </a:bodyPr>
          <a:lstStyle/>
          <a:p>
            <a:pPr eaLnBrk="1" fontAlgn="auto" hangingPunct="1">
              <a:spcBef>
                <a:spcPts val="0"/>
              </a:spcBef>
              <a:spcAft>
                <a:spcPts val="0"/>
              </a:spcAft>
            </a:pPr>
            <a:r>
              <a:rPr lang="en-US" sz="1200" dirty="0">
                <a:solidFill>
                  <a:schemeClr val="bg1">
                    <a:lumMod val="65000"/>
                  </a:schemeClr>
                </a:solidFill>
                <a:latin typeface="Calibri" panose="020F0502020204030204"/>
              </a:rPr>
              <a:t>http://www.psrd.hawaii.edu/Dec18/origin-earth-water.html</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1000" b="0" i="0" u="none" strike="noStrike" kern="1200" cap="none" spc="0" normalizeH="0" baseline="0" noProof="0" dirty="0" smtClean="0">
                <a:ln>
                  <a:noFill/>
                </a:ln>
                <a:solidFill>
                  <a:schemeClr val="bg1">
                    <a:lumMod val="65000"/>
                  </a:schemeClr>
                </a:solidFill>
                <a:effectLst/>
                <a:uLnTx/>
                <a:uFillTx/>
                <a:latin typeface="Calibri" panose="020F0502020204030204"/>
                <a:ea typeface="+mn-ea"/>
                <a:cs typeface="+mn-cs"/>
              </a:rPr>
              <a:t>(</a:t>
            </a:r>
            <a:r>
              <a:rPr kumimoji="0" lang="fr-FR" sz="1000" b="0" i="0" u="none" strike="noStrike" kern="1200" cap="none" spc="0" normalizeH="0" baseline="0" noProof="0" dirty="0">
                <a:ln>
                  <a:noFill/>
                </a:ln>
                <a:solidFill>
                  <a:schemeClr val="bg1">
                    <a:lumMod val="65000"/>
                  </a:schemeClr>
                </a:solidFill>
                <a:effectLst/>
                <a:uLnTx/>
                <a:uFillTx/>
                <a:latin typeface="Calibri" panose="020F0502020204030204"/>
                <a:ea typeface="+mn-ea"/>
                <a:cs typeface="+mn-cs"/>
              </a:rPr>
              <a:t>Figure </a:t>
            </a:r>
            <a:r>
              <a:rPr kumimoji="0" lang="fr-FR" sz="1000" b="0" i="0" u="none" strike="noStrike" kern="1200" cap="none" spc="0" normalizeH="0" baseline="0" noProof="0" dirty="0" err="1">
                <a:ln>
                  <a:noFill/>
                </a:ln>
                <a:solidFill>
                  <a:schemeClr val="bg1">
                    <a:lumMod val="65000"/>
                  </a:schemeClr>
                </a:solidFill>
                <a:effectLst/>
                <a:uLnTx/>
                <a:uFillTx/>
                <a:latin typeface="Calibri" panose="020F0502020204030204"/>
                <a:ea typeface="+mn-ea"/>
                <a:cs typeface="+mn-cs"/>
              </a:rPr>
              <a:t>based</a:t>
            </a:r>
            <a:r>
              <a:rPr kumimoji="0" lang="fr-FR" sz="1000" b="0" i="0" u="none" strike="noStrike" kern="1200" cap="none" spc="0" normalizeH="0" baseline="0" noProof="0" dirty="0">
                <a:ln>
                  <a:noFill/>
                </a:ln>
                <a:solidFill>
                  <a:schemeClr val="bg1">
                    <a:lumMod val="65000"/>
                  </a:schemeClr>
                </a:solidFill>
                <a:effectLst/>
                <a:uLnTx/>
                <a:uFillTx/>
                <a:latin typeface="Calibri" panose="020F0502020204030204"/>
                <a:ea typeface="+mn-ea"/>
                <a:cs typeface="+mn-cs"/>
              </a:rPr>
              <a:t> on Wu </a:t>
            </a:r>
            <a:r>
              <a:rPr kumimoji="0" lang="fr-FR" sz="1000" b="0" i="1" u="none" strike="noStrike" kern="1200" cap="none" spc="0" normalizeH="0" baseline="0" noProof="0" dirty="0">
                <a:ln>
                  <a:noFill/>
                </a:ln>
                <a:solidFill>
                  <a:schemeClr val="bg1">
                    <a:lumMod val="65000"/>
                  </a:schemeClr>
                </a:solidFill>
                <a:effectLst/>
                <a:uLnTx/>
                <a:uFillTx/>
                <a:latin typeface="Calibri" panose="020F0502020204030204"/>
                <a:ea typeface="+mn-ea"/>
                <a:cs typeface="+mn-cs"/>
              </a:rPr>
              <a:t>et al</a:t>
            </a:r>
            <a:r>
              <a:rPr kumimoji="0" lang="fr-FR" sz="1000" b="0" i="0" u="none" strike="noStrike" kern="1200" cap="none" spc="0" normalizeH="0" baseline="0" noProof="0" dirty="0">
                <a:ln>
                  <a:noFill/>
                </a:ln>
                <a:solidFill>
                  <a:schemeClr val="bg1">
                    <a:lumMod val="65000"/>
                  </a:schemeClr>
                </a:solidFill>
                <a:effectLst/>
                <a:uLnTx/>
                <a:uFillTx/>
                <a:latin typeface="Calibri" panose="020F0502020204030204"/>
                <a:ea typeface="+mn-ea"/>
                <a:cs typeface="+mn-cs"/>
              </a:rPr>
              <a:t>., 2018</a:t>
            </a:r>
            <a:r>
              <a:rPr kumimoji="0" lang="fr-FR" sz="1000" b="0" i="1" u="none" strike="noStrike" kern="1200" cap="none" spc="0" normalizeH="0" baseline="0" noProof="0" dirty="0">
                <a:ln>
                  <a:noFill/>
                </a:ln>
                <a:solidFill>
                  <a:schemeClr val="bg1">
                    <a:lumMod val="65000"/>
                  </a:schemeClr>
                </a:solidFill>
                <a:effectLst/>
                <a:uLnTx/>
                <a:uFillTx/>
                <a:latin typeface="Calibri" panose="020F0502020204030204"/>
                <a:ea typeface="+mn-ea"/>
                <a:cs typeface="+mn-cs"/>
              </a:rPr>
              <a:t>, </a:t>
            </a:r>
            <a:r>
              <a:rPr kumimoji="0" lang="fr-FR" sz="1000" b="0" i="1" u="none" strike="noStrike" kern="1200" cap="none" spc="0" normalizeH="0" baseline="0" noProof="0" dirty="0" err="1">
                <a:ln>
                  <a:noFill/>
                </a:ln>
                <a:solidFill>
                  <a:schemeClr val="bg1">
                    <a:lumMod val="65000"/>
                  </a:schemeClr>
                </a:solidFill>
                <a:effectLst/>
                <a:uLnTx/>
                <a:uFillTx/>
                <a:latin typeface="Calibri" panose="020F0502020204030204"/>
                <a:ea typeface="+mn-ea"/>
                <a:cs typeface="+mn-cs"/>
              </a:rPr>
              <a:t>JGR:Planets</a:t>
            </a:r>
            <a:r>
              <a:rPr kumimoji="0" lang="fr-FR" sz="1000" b="0" i="0" u="none" strike="noStrike" kern="1200" cap="none" spc="0" normalizeH="0" baseline="0" noProof="0" dirty="0">
                <a:ln>
                  <a:noFill/>
                </a:ln>
                <a:solidFill>
                  <a:schemeClr val="bg1">
                    <a:lumMod val="65000"/>
                  </a:schemeClr>
                </a:solidFill>
                <a:effectLst/>
                <a:uLnTx/>
                <a:uFillTx/>
                <a:latin typeface="Calibri" panose="020F0502020204030204"/>
                <a:ea typeface="+mn-ea"/>
                <a:cs typeface="+mn-cs"/>
              </a:rPr>
              <a:t>, </a:t>
            </a:r>
            <a:r>
              <a:rPr kumimoji="0" lang="fr-FR" sz="1000" b="0" i="0" u="none" strike="noStrike" kern="1200" cap="none" spc="0" normalizeH="0" baseline="0" noProof="0" dirty="0" err="1">
                <a:ln>
                  <a:noFill/>
                </a:ln>
                <a:solidFill>
                  <a:schemeClr val="bg1">
                    <a:lumMod val="65000"/>
                  </a:schemeClr>
                </a:solidFill>
                <a:effectLst/>
                <a:uLnTx/>
                <a:uFillTx/>
                <a:latin typeface="Calibri" panose="020F0502020204030204"/>
                <a:ea typeface="+mn-ea"/>
                <a:cs typeface="+mn-cs"/>
              </a:rPr>
              <a:t>doi</a:t>
            </a:r>
            <a:r>
              <a:rPr kumimoji="0" lang="fr-FR" sz="1000" b="0" i="0" u="none" strike="noStrike" kern="1200" cap="none" spc="0" normalizeH="0" baseline="0" noProof="0" dirty="0">
                <a:ln>
                  <a:noFill/>
                </a:ln>
                <a:solidFill>
                  <a:schemeClr val="bg1">
                    <a:lumMod val="65000"/>
                  </a:schemeClr>
                </a:solidFill>
                <a:effectLst/>
                <a:uLnTx/>
                <a:uFillTx/>
                <a:latin typeface="Calibri" panose="020F0502020204030204"/>
                <a:ea typeface="+mn-ea"/>
                <a:cs typeface="+mn-cs"/>
              </a:rPr>
              <a:t>: 10.1029/2018JE005698</a:t>
            </a:r>
            <a:r>
              <a:rPr kumimoji="0" lang="fr-FR" sz="1000" b="0" i="0" u="none" strike="noStrike" kern="1200" cap="none" spc="0" normalizeH="0" baseline="0" noProof="0" dirty="0" smtClean="0">
                <a:ln>
                  <a:noFill/>
                </a:ln>
                <a:solidFill>
                  <a:schemeClr val="bg1">
                    <a:lumMod val="65000"/>
                  </a:schemeClr>
                </a:solidFill>
                <a:effectLst/>
                <a:uLnTx/>
                <a:uFillTx/>
                <a:latin typeface="Calibri" panose="020F0502020204030204"/>
                <a:ea typeface="+mn-ea"/>
                <a:cs typeface="+mn-cs"/>
              </a:rPr>
              <a:t>.)</a:t>
            </a:r>
          </a:p>
        </p:txBody>
      </p:sp>
    </p:spTree>
    <p:extLst>
      <p:ext uri="{BB962C8B-B14F-4D97-AF65-F5344CB8AC3E}">
        <p14:creationId xmlns:p14="http://schemas.microsoft.com/office/powerpoint/2010/main" val="34669269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p:cNvGrpSpPr/>
          <p:nvPr/>
        </p:nvGrpSpPr>
        <p:grpSpPr>
          <a:xfrm>
            <a:off x="3096605" y="2610440"/>
            <a:ext cx="1803633" cy="1761688"/>
            <a:chOff x="2854303" y="2559097"/>
            <a:chExt cx="1803633" cy="1761688"/>
          </a:xfrm>
        </p:grpSpPr>
        <p:sp>
          <p:nvSpPr>
            <p:cNvPr id="2" name="Oval 1"/>
            <p:cNvSpPr/>
            <p:nvPr/>
          </p:nvSpPr>
          <p:spPr>
            <a:xfrm>
              <a:off x="2854303" y="2559097"/>
              <a:ext cx="1803633" cy="1761688"/>
            </a:xfrm>
            <a:prstGeom prst="ellipse">
              <a:avLst/>
            </a:prstGeom>
            <a:solidFill>
              <a:schemeClr val="bg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Oval 3"/>
            <p:cNvSpPr/>
            <p:nvPr/>
          </p:nvSpPr>
          <p:spPr>
            <a:xfrm>
              <a:off x="3346216" y="3024018"/>
              <a:ext cx="819806" cy="831846"/>
            </a:xfrm>
            <a:prstGeom prst="ellipse">
              <a:avLst/>
            </a:prstGeom>
            <a:pattFill prst="pct60">
              <a:fgClr>
                <a:srgbClr val="C00000"/>
              </a:fgClr>
              <a:bgClr>
                <a:schemeClr val="bg1"/>
              </a:bgClr>
            </a:patt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grpSp>
        <p:nvGrpSpPr>
          <p:cNvPr id="11" name="Group 10"/>
          <p:cNvGrpSpPr/>
          <p:nvPr/>
        </p:nvGrpSpPr>
        <p:grpSpPr>
          <a:xfrm>
            <a:off x="592680" y="1274943"/>
            <a:ext cx="1048624" cy="1048624"/>
            <a:chOff x="1570580" y="1230384"/>
            <a:chExt cx="1048624" cy="1048624"/>
          </a:xfrm>
        </p:grpSpPr>
        <p:sp>
          <p:nvSpPr>
            <p:cNvPr id="5" name="Oval 4"/>
            <p:cNvSpPr/>
            <p:nvPr/>
          </p:nvSpPr>
          <p:spPr>
            <a:xfrm>
              <a:off x="1570580" y="1230384"/>
              <a:ext cx="1048624" cy="1048624"/>
            </a:xfrm>
            <a:prstGeom prst="ellipse">
              <a:avLst/>
            </a:prstGeom>
            <a:solidFill>
              <a:schemeClr val="bg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 name="Oval 7"/>
            <p:cNvSpPr/>
            <p:nvPr/>
          </p:nvSpPr>
          <p:spPr>
            <a:xfrm>
              <a:off x="1858409" y="1518213"/>
              <a:ext cx="472966" cy="472966"/>
            </a:xfrm>
            <a:prstGeom prst="ellipse">
              <a:avLst/>
            </a:prstGeom>
            <a:pattFill prst="pct60">
              <a:fgClr>
                <a:srgbClr val="C00000"/>
              </a:fgClr>
              <a:bgClr>
                <a:schemeClr val="bg1"/>
              </a:bgClr>
            </a:patt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grpSp>
        <p:nvGrpSpPr>
          <p:cNvPr id="10" name="Group 9"/>
          <p:cNvGrpSpPr/>
          <p:nvPr/>
        </p:nvGrpSpPr>
        <p:grpSpPr>
          <a:xfrm>
            <a:off x="5463511" y="1095275"/>
            <a:ext cx="1048624" cy="1048624"/>
            <a:chOff x="4511011" y="904564"/>
            <a:chExt cx="1048624" cy="1048624"/>
          </a:xfrm>
        </p:grpSpPr>
        <p:sp>
          <p:nvSpPr>
            <p:cNvPr id="6" name="Oval 5"/>
            <p:cNvSpPr/>
            <p:nvPr/>
          </p:nvSpPr>
          <p:spPr>
            <a:xfrm>
              <a:off x="4511011" y="904564"/>
              <a:ext cx="1048624" cy="1048624"/>
            </a:xfrm>
            <a:prstGeom prst="ellipse">
              <a:avLst/>
            </a:prstGeom>
            <a:solidFill>
              <a:schemeClr val="bg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9" name="Oval 8"/>
            <p:cNvSpPr/>
            <p:nvPr/>
          </p:nvSpPr>
          <p:spPr>
            <a:xfrm>
              <a:off x="4798840" y="1192393"/>
              <a:ext cx="472966" cy="472966"/>
            </a:xfrm>
            <a:prstGeom prst="ellipse">
              <a:avLst/>
            </a:prstGeom>
            <a:pattFill prst="pct60">
              <a:fgClr>
                <a:srgbClr val="C00000"/>
              </a:fgClr>
              <a:bgClr>
                <a:schemeClr val="bg1"/>
              </a:bgClr>
            </a:patt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sp>
        <p:nvSpPr>
          <p:cNvPr id="12" name="TextBox 11"/>
          <p:cNvSpPr txBox="1"/>
          <p:nvPr/>
        </p:nvSpPr>
        <p:spPr>
          <a:xfrm>
            <a:off x="68165" y="108752"/>
            <a:ext cx="5120761" cy="830997"/>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white"/>
                </a:solidFill>
                <a:effectLst/>
                <a:uLnTx/>
                <a:uFillTx/>
                <a:latin typeface="Arial" panose="020B0604020202020204" pitchFamily="34" charset="0"/>
                <a:ea typeface="+mn-ea"/>
                <a:cs typeface="Arial" panose="020B0604020202020204" pitchFamily="34" charset="0"/>
              </a:rPr>
              <a:t>~2 Million Years After CAI formation:</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white"/>
                </a:solidFill>
                <a:effectLst/>
                <a:uLnTx/>
                <a:uFillTx/>
                <a:latin typeface="Arial" panose="020B0604020202020204" pitchFamily="34" charset="0"/>
                <a:ea typeface="+mn-ea"/>
                <a:cs typeface="Arial" panose="020B0604020202020204" pitchFamily="34" charset="0"/>
              </a:rPr>
              <a:t>Cores form in planetary embryos</a:t>
            </a:r>
            <a:endParaRPr kumimoji="0" lang="en-US" sz="24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p:txBody>
      </p:sp>
      <p:sp>
        <p:nvSpPr>
          <p:cNvPr id="13" name="TextBox 12"/>
          <p:cNvSpPr txBox="1"/>
          <p:nvPr/>
        </p:nvSpPr>
        <p:spPr>
          <a:xfrm>
            <a:off x="211744" y="4659001"/>
            <a:ext cx="7573356" cy="193899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white"/>
                </a:solidFill>
                <a:effectLst/>
                <a:uLnTx/>
                <a:uFillTx/>
                <a:latin typeface="Arial" panose="020B0604020202020204" pitchFamily="34" charset="0"/>
                <a:ea typeface="+mn-ea"/>
                <a:cs typeface="Arial" panose="020B0604020202020204" pitchFamily="34" charset="0"/>
              </a:rPr>
              <a:t>Heating by </a:t>
            </a:r>
            <a:r>
              <a:rPr kumimoji="0" lang="en-US" sz="2400" b="0" i="0" u="none" strike="noStrike" kern="1200" cap="none" spc="0" normalizeH="0" baseline="30000" noProof="0" dirty="0" smtClean="0">
                <a:ln>
                  <a:noFill/>
                </a:ln>
                <a:solidFill>
                  <a:prstClr val="white"/>
                </a:solidFill>
                <a:effectLst/>
                <a:uLnTx/>
                <a:uFillTx/>
                <a:latin typeface="Arial" panose="020B0604020202020204" pitchFamily="34" charset="0"/>
                <a:ea typeface="+mn-ea"/>
                <a:cs typeface="Arial" panose="020B0604020202020204" pitchFamily="34" charset="0"/>
              </a:rPr>
              <a:t>26</a:t>
            </a:r>
            <a:r>
              <a:rPr kumimoji="0" lang="en-US" sz="2400" b="0" i="0" u="none" strike="noStrike" kern="1200" cap="none" spc="0" normalizeH="0" baseline="0" noProof="0" dirty="0" smtClean="0">
                <a:ln>
                  <a:noFill/>
                </a:ln>
                <a:solidFill>
                  <a:prstClr val="white"/>
                </a:solidFill>
                <a:effectLst/>
                <a:uLnTx/>
                <a:uFillTx/>
                <a:latin typeface="Arial" panose="020B0604020202020204" pitchFamily="34" charset="0"/>
                <a:ea typeface="+mn-ea"/>
                <a:cs typeface="Arial" panose="020B0604020202020204" pitchFamily="34" charset="0"/>
              </a:rPr>
              <a:t>Al causes melting and sinking of metallic iron to form cores in planetary embryos. About 60% of the hydrogen dissolves in cores. Metallic iron takes in hydrogen with lower D/H, resulting in higher D/H in the overlying mantle.</a:t>
            </a:r>
            <a:endParaRPr kumimoji="0" lang="en-US" sz="24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p:txBody>
      </p:sp>
      <p:sp>
        <p:nvSpPr>
          <p:cNvPr id="14" name="Oval 13"/>
          <p:cNvSpPr/>
          <p:nvPr/>
        </p:nvSpPr>
        <p:spPr>
          <a:xfrm>
            <a:off x="8556771" y="6300132"/>
            <a:ext cx="360727" cy="360727"/>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2</a:t>
            </a:r>
            <a:endPar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15" name="TextBox 14"/>
          <p:cNvSpPr txBox="1"/>
          <p:nvPr/>
        </p:nvSpPr>
        <p:spPr>
          <a:xfrm>
            <a:off x="5756054" y="2508218"/>
            <a:ext cx="3163424"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smtClean="0">
                <a:ln>
                  <a:noFill/>
                </a:ln>
                <a:solidFill>
                  <a:srgbClr val="4472C4">
                    <a:lumMod val="60000"/>
                    <a:lumOff val="40000"/>
                  </a:srgbClr>
                </a:solidFill>
                <a:effectLst/>
                <a:uLnTx/>
                <a:uFillTx/>
                <a:latin typeface="Arial" panose="020B0604020202020204" pitchFamily="34" charset="0"/>
                <a:ea typeface="+mn-ea"/>
                <a:cs typeface="Arial" panose="020B0604020202020204" pitchFamily="34" charset="0"/>
              </a:rPr>
              <a:t>Cores: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smtClean="0">
                <a:ln>
                  <a:noFill/>
                </a:ln>
                <a:solidFill>
                  <a:srgbClr val="4472C4">
                    <a:lumMod val="60000"/>
                    <a:lumOff val="40000"/>
                  </a:srgbClr>
                </a:solidFill>
                <a:effectLst/>
                <a:uLnTx/>
                <a:uFillTx/>
                <a:latin typeface="Arial" panose="020B0604020202020204" pitchFamily="34" charset="0"/>
                <a:ea typeface="+mn-ea"/>
                <a:cs typeface="Arial" panose="020B0604020202020204" pitchFamily="34" charset="0"/>
              </a:rPr>
              <a:t>D/H = 125</a:t>
            </a:r>
            <a:r>
              <a:rPr kumimoji="0" lang="en-US" sz="2400" b="0" i="0" u="none" strike="noStrike" kern="1200" cap="none" spc="0" normalizeH="0" baseline="0" noProof="0" dirty="0" smtClean="0">
                <a:ln>
                  <a:noFill/>
                </a:ln>
                <a:solidFill>
                  <a:srgbClr val="4472C4">
                    <a:lumMod val="60000"/>
                    <a:lumOff val="40000"/>
                  </a:srgbClr>
                </a:solidFill>
                <a:effectLst/>
                <a:uLnTx/>
                <a:uFillTx/>
                <a:latin typeface="Arial" panose="020B0604020202020204" pitchFamily="34" charset="0"/>
                <a:ea typeface="+mn-ea"/>
                <a:cs typeface="Arial" panose="020B0604020202020204" pitchFamily="34" charset="0"/>
              </a:rPr>
              <a:t>−</a:t>
            </a:r>
            <a:r>
              <a:rPr kumimoji="0" lang="en-US" sz="2400" b="1" i="0" u="none" strike="noStrike" kern="1200" cap="none" spc="0" normalizeH="0" baseline="0" noProof="0" dirty="0" smtClean="0">
                <a:ln>
                  <a:noFill/>
                </a:ln>
                <a:solidFill>
                  <a:srgbClr val="4472C4">
                    <a:lumMod val="60000"/>
                    <a:lumOff val="40000"/>
                  </a:srgbClr>
                </a:solidFill>
                <a:effectLst/>
                <a:uLnTx/>
                <a:uFillTx/>
                <a:latin typeface="Arial" panose="020B0604020202020204" pitchFamily="34" charset="0"/>
                <a:ea typeface="+mn-ea"/>
                <a:cs typeface="Arial" panose="020B0604020202020204" pitchFamily="34" charset="0"/>
              </a:rPr>
              <a:t>135 x 10</a:t>
            </a:r>
            <a:r>
              <a:rPr kumimoji="0" lang="en-US" sz="2400" b="1" i="0" u="none" strike="noStrike" kern="1200" cap="none" spc="0" normalizeH="0" baseline="30000" noProof="0" dirty="0" smtClean="0">
                <a:ln>
                  <a:noFill/>
                </a:ln>
                <a:solidFill>
                  <a:srgbClr val="4472C4">
                    <a:lumMod val="60000"/>
                    <a:lumOff val="40000"/>
                  </a:srgbClr>
                </a:solidFill>
                <a:effectLst/>
                <a:uLnTx/>
                <a:uFillTx/>
                <a:latin typeface="Arial" panose="020B0604020202020204" pitchFamily="34" charset="0"/>
                <a:ea typeface="+mn-ea"/>
                <a:cs typeface="Arial" panose="020B0604020202020204" pitchFamily="34" charset="0"/>
              </a:rPr>
              <a:t>-6</a:t>
            </a:r>
            <a:endParaRPr kumimoji="0" lang="en-US" sz="2400" b="1" i="0" u="none" strike="noStrike" kern="1200" cap="none" spc="0" normalizeH="0" baseline="0" noProof="0" dirty="0" smtClean="0">
              <a:ln>
                <a:noFill/>
              </a:ln>
              <a:solidFill>
                <a:srgbClr val="4472C4">
                  <a:lumMod val="60000"/>
                  <a:lumOff val="40000"/>
                </a:srgbClr>
              </a:solidFill>
              <a:effectLst/>
              <a:uLnTx/>
              <a:uFillTx/>
              <a:latin typeface="Arial" panose="020B0604020202020204" pitchFamily="34" charset="0"/>
              <a:ea typeface="+mn-ea"/>
              <a:cs typeface="Arial" panose="020B0604020202020204" pitchFamily="34" charset="0"/>
            </a:endParaRPr>
          </a:p>
        </p:txBody>
      </p:sp>
      <p:cxnSp>
        <p:nvCxnSpPr>
          <p:cNvPr id="16" name="Straight Arrow Connector 15"/>
          <p:cNvCxnSpPr>
            <a:stCxn id="15" idx="1"/>
          </p:cNvCxnSpPr>
          <p:nvPr/>
        </p:nvCxnSpPr>
        <p:spPr>
          <a:xfrm flipH="1">
            <a:off x="4146550" y="2923717"/>
            <a:ext cx="1609504" cy="467484"/>
          </a:xfrm>
          <a:prstGeom prst="straightConnector1">
            <a:avLst/>
          </a:prstGeom>
          <a:ln w="38100">
            <a:tailEnd type="arrow" w="med" len="lg"/>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flipH="1" flipV="1">
            <a:off x="5987823" y="1718859"/>
            <a:ext cx="587902" cy="813482"/>
          </a:xfrm>
          <a:prstGeom prst="straightConnector1">
            <a:avLst/>
          </a:prstGeom>
          <a:ln w="38100">
            <a:tailEnd type="arrow" w="med" len="lg"/>
          </a:ln>
        </p:spPr>
        <p:style>
          <a:lnRef idx="1">
            <a:schemeClr val="accent1"/>
          </a:lnRef>
          <a:fillRef idx="0">
            <a:schemeClr val="accent1"/>
          </a:fillRef>
          <a:effectRef idx="0">
            <a:schemeClr val="accent1"/>
          </a:effectRef>
          <a:fontRef idx="minor">
            <a:schemeClr val="tx1"/>
          </a:fontRef>
        </p:style>
      </p:cxnSp>
      <p:sp>
        <p:nvSpPr>
          <p:cNvPr id="21" name="TextBox 20"/>
          <p:cNvSpPr txBox="1"/>
          <p:nvPr/>
        </p:nvSpPr>
        <p:spPr>
          <a:xfrm>
            <a:off x="2076148" y="987134"/>
            <a:ext cx="3125207"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smtClean="0">
                <a:ln>
                  <a:noFill/>
                </a:ln>
                <a:solidFill>
                  <a:srgbClr val="4472C4">
                    <a:lumMod val="60000"/>
                    <a:lumOff val="40000"/>
                  </a:srgbClr>
                </a:solidFill>
                <a:effectLst/>
                <a:uLnTx/>
                <a:uFillTx/>
                <a:latin typeface="Arial" panose="020B0604020202020204" pitchFamily="34" charset="0"/>
                <a:ea typeface="+mn-ea"/>
                <a:cs typeface="Arial" panose="020B0604020202020204" pitchFamily="34" charset="0"/>
              </a:rPr>
              <a:t>Mantles: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smtClean="0">
                <a:ln>
                  <a:noFill/>
                </a:ln>
                <a:solidFill>
                  <a:srgbClr val="4472C4">
                    <a:lumMod val="60000"/>
                    <a:lumOff val="40000"/>
                  </a:srgbClr>
                </a:solidFill>
                <a:effectLst/>
                <a:uLnTx/>
                <a:uFillTx/>
                <a:latin typeface="Arial" panose="020B0604020202020204" pitchFamily="34" charset="0"/>
                <a:ea typeface="+mn-ea"/>
                <a:cs typeface="Arial" panose="020B0604020202020204" pitchFamily="34" charset="0"/>
              </a:rPr>
              <a:t>D/H = 150</a:t>
            </a:r>
            <a:r>
              <a:rPr kumimoji="0" lang="en-US" sz="2400" b="0" i="0" u="none" strike="noStrike" kern="1200" cap="none" spc="0" normalizeH="0" baseline="0" noProof="0" dirty="0" smtClean="0">
                <a:ln>
                  <a:noFill/>
                </a:ln>
                <a:solidFill>
                  <a:srgbClr val="4472C4">
                    <a:lumMod val="60000"/>
                    <a:lumOff val="40000"/>
                  </a:srgbClr>
                </a:solidFill>
                <a:effectLst/>
                <a:uLnTx/>
                <a:uFillTx/>
                <a:latin typeface="Arial" panose="020B0604020202020204" pitchFamily="34" charset="0"/>
                <a:ea typeface="+mn-ea"/>
                <a:cs typeface="Arial" panose="020B0604020202020204" pitchFamily="34" charset="0"/>
              </a:rPr>
              <a:t>−</a:t>
            </a:r>
            <a:r>
              <a:rPr kumimoji="0" lang="en-US" sz="2400" b="1" i="0" u="none" strike="noStrike" kern="1200" cap="none" spc="0" normalizeH="0" baseline="0" noProof="0" dirty="0" smtClean="0">
                <a:ln>
                  <a:noFill/>
                </a:ln>
                <a:solidFill>
                  <a:srgbClr val="4472C4">
                    <a:lumMod val="60000"/>
                    <a:lumOff val="40000"/>
                  </a:srgbClr>
                </a:solidFill>
                <a:effectLst/>
                <a:uLnTx/>
                <a:uFillTx/>
                <a:latin typeface="Arial" panose="020B0604020202020204" pitchFamily="34" charset="0"/>
                <a:ea typeface="+mn-ea"/>
                <a:cs typeface="Arial" panose="020B0604020202020204" pitchFamily="34" charset="0"/>
              </a:rPr>
              <a:t>160 x 10</a:t>
            </a:r>
            <a:r>
              <a:rPr kumimoji="0" lang="en-US" sz="2400" b="1" i="0" u="none" strike="noStrike" kern="1200" cap="none" spc="0" normalizeH="0" baseline="30000" noProof="0" dirty="0" smtClean="0">
                <a:ln>
                  <a:noFill/>
                </a:ln>
                <a:solidFill>
                  <a:srgbClr val="4472C4">
                    <a:lumMod val="60000"/>
                    <a:lumOff val="40000"/>
                  </a:srgbClr>
                </a:solidFill>
                <a:effectLst/>
                <a:uLnTx/>
                <a:uFillTx/>
                <a:latin typeface="Arial" panose="020B0604020202020204" pitchFamily="34" charset="0"/>
                <a:ea typeface="+mn-ea"/>
                <a:cs typeface="Arial" panose="020B0604020202020204" pitchFamily="34" charset="0"/>
              </a:rPr>
              <a:t>-6</a:t>
            </a:r>
            <a:endParaRPr kumimoji="0" lang="en-US" sz="2400" b="1" i="0" u="none" strike="noStrike" kern="1200" cap="none" spc="0" normalizeH="0" baseline="0" noProof="0" dirty="0" smtClean="0">
              <a:ln>
                <a:noFill/>
              </a:ln>
              <a:solidFill>
                <a:srgbClr val="4472C4">
                  <a:lumMod val="60000"/>
                  <a:lumOff val="40000"/>
                </a:srgbClr>
              </a:solidFill>
              <a:effectLst/>
              <a:uLnTx/>
              <a:uFillTx/>
              <a:latin typeface="Arial" panose="020B0604020202020204" pitchFamily="34" charset="0"/>
              <a:ea typeface="+mn-ea"/>
              <a:cs typeface="Arial" panose="020B0604020202020204" pitchFamily="34" charset="0"/>
            </a:endParaRPr>
          </a:p>
        </p:txBody>
      </p:sp>
      <p:cxnSp>
        <p:nvCxnSpPr>
          <p:cNvPr id="22" name="Straight Arrow Connector 21"/>
          <p:cNvCxnSpPr/>
          <p:nvPr/>
        </p:nvCxnSpPr>
        <p:spPr>
          <a:xfrm>
            <a:off x="3241371" y="1799255"/>
            <a:ext cx="549352" cy="1093182"/>
          </a:xfrm>
          <a:prstGeom prst="straightConnector1">
            <a:avLst/>
          </a:prstGeom>
          <a:ln w="38100">
            <a:tailEnd type="arrow" w="med" len="lg"/>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p:nvPr/>
        </p:nvCxnSpPr>
        <p:spPr>
          <a:xfrm flipH="1">
            <a:off x="1425520" y="1701873"/>
            <a:ext cx="582774" cy="16986"/>
          </a:xfrm>
          <a:prstGeom prst="straightConnector1">
            <a:avLst/>
          </a:prstGeom>
          <a:ln w="38100">
            <a:tailEnd type="arrow" w="med" len="lg"/>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p:nvPr/>
        </p:nvCxnSpPr>
        <p:spPr>
          <a:xfrm>
            <a:off x="5156723" y="1619587"/>
            <a:ext cx="486396" cy="82287"/>
          </a:xfrm>
          <a:prstGeom prst="straightConnector1">
            <a:avLst/>
          </a:prstGeom>
          <a:ln w="38100">
            <a:tailEnd type="arrow" w="med" len="lg"/>
          </a:ln>
        </p:spPr>
        <p:style>
          <a:lnRef idx="1">
            <a:schemeClr val="accent1"/>
          </a:lnRef>
          <a:fillRef idx="0">
            <a:schemeClr val="accent1"/>
          </a:fillRef>
          <a:effectRef idx="0">
            <a:schemeClr val="accent1"/>
          </a:effectRef>
          <a:fontRef idx="minor">
            <a:schemeClr val="tx1"/>
          </a:fontRef>
        </p:style>
      </p:cxnSp>
      <p:sp>
        <p:nvSpPr>
          <p:cNvPr id="35" name="TextBox 34"/>
          <p:cNvSpPr txBox="1"/>
          <p:nvPr/>
        </p:nvSpPr>
        <p:spPr>
          <a:xfrm>
            <a:off x="118188" y="3160368"/>
            <a:ext cx="2874180"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white"/>
                </a:solidFill>
                <a:effectLst/>
                <a:uLnTx/>
                <a:uFillTx/>
                <a:latin typeface="Arial" panose="020B0604020202020204" pitchFamily="34" charset="0"/>
                <a:ea typeface="+mn-ea"/>
                <a:cs typeface="Arial" panose="020B0604020202020204" pitchFamily="34" charset="0"/>
              </a:rPr>
              <a:t>Mantles are molten</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white"/>
                </a:solidFill>
                <a:effectLst/>
                <a:uLnTx/>
                <a:uFillTx/>
                <a:latin typeface="Arial" panose="020B0604020202020204" pitchFamily="34" charset="0"/>
                <a:ea typeface="+mn-ea"/>
                <a:cs typeface="Arial" panose="020B0604020202020204" pitchFamily="34" charset="0"/>
              </a:rPr>
              <a:t>(magma oceans)</a:t>
            </a:r>
            <a:endParaRPr kumimoji="0" lang="en-US" sz="24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p:txBody>
      </p:sp>
      <p:sp>
        <p:nvSpPr>
          <p:cNvPr id="24" name="TextBox 23"/>
          <p:cNvSpPr txBox="1"/>
          <p:nvPr/>
        </p:nvSpPr>
        <p:spPr>
          <a:xfrm>
            <a:off x="4251023" y="6248400"/>
            <a:ext cx="4207177" cy="430887"/>
          </a:xfrm>
          <a:prstGeom prst="rect">
            <a:avLst/>
          </a:prstGeom>
          <a:noFill/>
        </p:spPr>
        <p:txBody>
          <a:bodyPr wrap="square" rtlCol="0">
            <a:spAutoFit/>
          </a:bodyPr>
          <a:lstStyle/>
          <a:p>
            <a:pPr eaLnBrk="1" fontAlgn="auto" hangingPunct="1">
              <a:spcBef>
                <a:spcPts val="0"/>
              </a:spcBef>
              <a:spcAft>
                <a:spcPts val="0"/>
              </a:spcAft>
            </a:pPr>
            <a:r>
              <a:rPr lang="en-US" sz="1200" dirty="0">
                <a:solidFill>
                  <a:schemeClr val="bg1">
                    <a:lumMod val="65000"/>
                  </a:schemeClr>
                </a:solidFill>
                <a:latin typeface="Calibri" panose="020F0502020204030204"/>
              </a:rPr>
              <a:t>http://www.psrd.hawaii.edu/Dec18/origin-earth-water.html</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1000" b="0" i="0" u="none" strike="noStrike" kern="1200" cap="none" spc="0" normalizeH="0" baseline="0" noProof="0" dirty="0" smtClean="0">
                <a:ln>
                  <a:noFill/>
                </a:ln>
                <a:solidFill>
                  <a:schemeClr val="bg1">
                    <a:lumMod val="65000"/>
                  </a:schemeClr>
                </a:solidFill>
                <a:effectLst/>
                <a:uLnTx/>
                <a:uFillTx/>
                <a:latin typeface="Calibri" panose="020F0502020204030204"/>
                <a:ea typeface="+mn-ea"/>
                <a:cs typeface="+mn-cs"/>
              </a:rPr>
              <a:t>(</a:t>
            </a:r>
            <a:r>
              <a:rPr kumimoji="0" lang="fr-FR" sz="1000" b="0" i="0" u="none" strike="noStrike" kern="1200" cap="none" spc="0" normalizeH="0" baseline="0" noProof="0" dirty="0">
                <a:ln>
                  <a:noFill/>
                </a:ln>
                <a:solidFill>
                  <a:schemeClr val="bg1">
                    <a:lumMod val="65000"/>
                  </a:schemeClr>
                </a:solidFill>
                <a:effectLst/>
                <a:uLnTx/>
                <a:uFillTx/>
                <a:latin typeface="Calibri" panose="020F0502020204030204"/>
                <a:ea typeface="+mn-ea"/>
                <a:cs typeface="+mn-cs"/>
              </a:rPr>
              <a:t>Figure </a:t>
            </a:r>
            <a:r>
              <a:rPr kumimoji="0" lang="fr-FR" sz="1000" b="0" i="0" u="none" strike="noStrike" kern="1200" cap="none" spc="0" normalizeH="0" baseline="0" noProof="0" dirty="0" err="1">
                <a:ln>
                  <a:noFill/>
                </a:ln>
                <a:solidFill>
                  <a:schemeClr val="bg1">
                    <a:lumMod val="65000"/>
                  </a:schemeClr>
                </a:solidFill>
                <a:effectLst/>
                <a:uLnTx/>
                <a:uFillTx/>
                <a:latin typeface="Calibri" panose="020F0502020204030204"/>
                <a:ea typeface="+mn-ea"/>
                <a:cs typeface="+mn-cs"/>
              </a:rPr>
              <a:t>based</a:t>
            </a:r>
            <a:r>
              <a:rPr kumimoji="0" lang="fr-FR" sz="1000" b="0" i="0" u="none" strike="noStrike" kern="1200" cap="none" spc="0" normalizeH="0" baseline="0" noProof="0" dirty="0">
                <a:ln>
                  <a:noFill/>
                </a:ln>
                <a:solidFill>
                  <a:schemeClr val="bg1">
                    <a:lumMod val="65000"/>
                  </a:schemeClr>
                </a:solidFill>
                <a:effectLst/>
                <a:uLnTx/>
                <a:uFillTx/>
                <a:latin typeface="Calibri" panose="020F0502020204030204"/>
                <a:ea typeface="+mn-ea"/>
                <a:cs typeface="+mn-cs"/>
              </a:rPr>
              <a:t> on Wu </a:t>
            </a:r>
            <a:r>
              <a:rPr kumimoji="0" lang="fr-FR" sz="1000" b="0" i="1" u="none" strike="noStrike" kern="1200" cap="none" spc="0" normalizeH="0" baseline="0" noProof="0" dirty="0">
                <a:ln>
                  <a:noFill/>
                </a:ln>
                <a:solidFill>
                  <a:schemeClr val="bg1">
                    <a:lumMod val="65000"/>
                  </a:schemeClr>
                </a:solidFill>
                <a:effectLst/>
                <a:uLnTx/>
                <a:uFillTx/>
                <a:latin typeface="Calibri" panose="020F0502020204030204"/>
                <a:ea typeface="+mn-ea"/>
                <a:cs typeface="+mn-cs"/>
              </a:rPr>
              <a:t>et al</a:t>
            </a:r>
            <a:r>
              <a:rPr kumimoji="0" lang="fr-FR" sz="1000" b="0" i="0" u="none" strike="noStrike" kern="1200" cap="none" spc="0" normalizeH="0" baseline="0" noProof="0" dirty="0">
                <a:ln>
                  <a:noFill/>
                </a:ln>
                <a:solidFill>
                  <a:schemeClr val="bg1">
                    <a:lumMod val="65000"/>
                  </a:schemeClr>
                </a:solidFill>
                <a:effectLst/>
                <a:uLnTx/>
                <a:uFillTx/>
                <a:latin typeface="Calibri" panose="020F0502020204030204"/>
                <a:ea typeface="+mn-ea"/>
                <a:cs typeface="+mn-cs"/>
              </a:rPr>
              <a:t>., 2018</a:t>
            </a:r>
            <a:r>
              <a:rPr kumimoji="0" lang="fr-FR" sz="1000" b="0" i="1" u="none" strike="noStrike" kern="1200" cap="none" spc="0" normalizeH="0" baseline="0" noProof="0" dirty="0">
                <a:ln>
                  <a:noFill/>
                </a:ln>
                <a:solidFill>
                  <a:schemeClr val="bg1">
                    <a:lumMod val="65000"/>
                  </a:schemeClr>
                </a:solidFill>
                <a:effectLst/>
                <a:uLnTx/>
                <a:uFillTx/>
                <a:latin typeface="Calibri" panose="020F0502020204030204"/>
                <a:ea typeface="+mn-ea"/>
                <a:cs typeface="+mn-cs"/>
              </a:rPr>
              <a:t>, </a:t>
            </a:r>
            <a:r>
              <a:rPr kumimoji="0" lang="fr-FR" sz="1000" b="0" i="1" u="none" strike="noStrike" kern="1200" cap="none" spc="0" normalizeH="0" baseline="0" noProof="0" dirty="0" err="1">
                <a:ln>
                  <a:noFill/>
                </a:ln>
                <a:solidFill>
                  <a:schemeClr val="bg1">
                    <a:lumMod val="65000"/>
                  </a:schemeClr>
                </a:solidFill>
                <a:effectLst/>
                <a:uLnTx/>
                <a:uFillTx/>
                <a:latin typeface="Calibri" panose="020F0502020204030204"/>
                <a:ea typeface="+mn-ea"/>
                <a:cs typeface="+mn-cs"/>
              </a:rPr>
              <a:t>JGR:Planets</a:t>
            </a:r>
            <a:r>
              <a:rPr kumimoji="0" lang="fr-FR" sz="1000" b="0" i="0" u="none" strike="noStrike" kern="1200" cap="none" spc="0" normalizeH="0" baseline="0" noProof="0" dirty="0">
                <a:ln>
                  <a:noFill/>
                </a:ln>
                <a:solidFill>
                  <a:schemeClr val="bg1">
                    <a:lumMod val="65000"/>
                  </a:schemeClr>
                </a:solidFill>
                <a:effectLst/>
                <a:uLnTx/>
                <a:uFillTx/>
                <a:latin typeface="Calibri" panose="020F0502020204030204"/>
                <a:ea typeface="+mn-ea"/>
                <a:cs typeface="+mn-cs"/>
              </a:rPr>
              <a:t>, </a:t>
            </a:r>
            <a:r>
              <a:rPr kumimoji="0" lang="fr-FR" sz="1000" b="0" i="0" u="none" strike="noStrike" kern="1200" cap="none" spc="0" normalizeH="0" baseline="0" noProof="0" dirty="0" err="1">
                <a:ln>
                  <a:noFill/>
                </a:ln>
                <a:solidFill>
                  <a:schemeClr val="bg1">
                    <a:lumMod val="65000"/>
                  </a:schemeClr>
                </a:solidFill>
                <a:effectLst/>
                <a:uLnTx/>
                <a:uFillTx/>
                <a:latin typeface="Calibri" panose="020F0502020204030204"/>
                <a:ea typeface="+mn-ea"/>
                <a:cs typeface="+mn-cs"/>
              </a:rPr>
              <a:t>doi</a:t>
            </a:r>
            <a:r>
              <a:rPr kumimoji="0" lang="fr-FR" sz="1000" b="0" i="0" u="none" strike="noStrike" kern="1200" cap="none" spc="0" normalizeH="0" baseline="0" noProof="0" dirty="0">
                <a:ln>
                  <a:noFill/>
                </a:ln>
                <a:solidFill>
                  <a:schemeClr val="bg1">
                    <a:lumMod val="65000"/>
                  </a:schemeClr>
                </a:solidFill>
                <a:effectLst/>
                <a:uLnTx/>
                <a:uFillTx/>
                <a:latin typeface="Calibri" panose="020F0502020204030204"/>
                <a:ea typeface="+mn-ea"/>
                <a:cs typeface="+mn-cs"/>
              </a:rPr>
              <a:t>: 10.1029/2018JE005698</a:t>
            </a:r>
            <a:r>
              <a:rPr kumimoji="0" lang="fr-FR" sz="1000" b="0" i="0" u="none" strike="noStrike" kern="1200" cap="none" spc="0" normalizeH="0" baseline="0" noProof="0" dirty="0" smtClean="0">
                <a:ln>
                  <a:noFill/>
                </a:ln>
                <a:solidFill>
                  <a:schemeClr val="bg1">
                    <a:lumMod val="65000"/>
                  </a:schemeClr>
                </a:solidFill>
                <a:effectLst/>
                <a:uLnTx/>
                <a:uFillTx/>
                <a:latin typeface="Calibri" panose="020F0502020204030204"/>
                <a:ea typeface="+mn-ea"/>
                <a:cs typeface="+mn-cs"/>
              </a:rPr>
              <a:t>.)</a:t>
            </a:r>
          </a:p>
        </p:txBody>
      </p:sp>
    </p:spTree>
    <p:extLst>
      <p:ext uri="{BB962C8B-B14F-4D97-AF65-F5344CB8AC3E}">
        <p14:creationId xmlns:p14="http://schemas.microsoft.com/office/powerpoint/2010/main" val="402449303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8165" y="108752"/>
            <a:ext cx="7151785"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white"/>
                </a:solidFill>
                <a:effectLst/>
                <a:uLnTx/>
                <a:uFillTx/>
                <a:latin typeface="Arial" panose="020B0604020202020204" pitchFamily="34" charset="0"/>
                <a:ea typeface="+mn-ea"/>
                <a:cs typeface="Arial" panose="020B0604020202020204" pitchFamily="34" charset="0"/>
              </a:rPr>
              <a:t>2−3 Million Years After CAI formation:</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white"/>
                </a:solidFill>
                <a:effectLst/>
                <a:uLnTx/>
                <a:uFillTx/>
                <a:latin typeface="Arial" panose="020B0604020202020204" pitchFamily="34" charset="0"/>
                <a:ea typeface="+mn-ea"/>
                <a:cs typeface="Arial" panose="020B0604020202020204" pitchFamily="34" charset="0"/>
              </a:rPr>
              <a:t>Largest embryo forms and retains an atmosphere</a:t>
            </a:r>
            <a:endParaRPr kumimoji="0" lang="en-US" sz="24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p:txBody>
      </p:sp>
      <p:grpSp>
        <p:nvGrpSpPr>
          <p:cNvPr id="22" name="Group 21"/>
          <p:cNvGrpSpPr/>
          <p:nvPr/>
        </p:nvGrpSpPr>
        <p:grpSpPr>
          <a:xfrm>
            <a:off x="336608" y="2000250"/>
            <a:ext cx="2019184" cy="2101850"/>
            <a:chOff x="450966" y="1854200"/>
            <a:chExt cx="1747598" cy="1783527"/>
          </a:xfrm>
        </p:grpSpPr>
        <p:sp>
          <p:nvSpPr>
            <p:cNvPr id="3" name="Arc 2"/>
            <p:cNvSpPr/>
            <p:nvPr/>
          </p:nvSpPr>
          <p:spPr>
            <a:xfrm rot="19037398">
              <a:off x="450966" y="1999633"/>
              <a:ext cx="1747598" cy="1638094"/>
            </a:xfrm>
            <a:prstGeom prst="arc">
              <a:avLst/>
            </a:prstGeom>
            <a:ln w="12700">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cxnSp>
          <p:nvCxnSpPr>
            <p:cNvPr id="5" name="Straight Connector 4"/>
            <p:cNvCxnSpPr/>
            <p:nvPr/>
          </p:nvCxnSpPr>
          <p:spPr>
            <a:xfrm>
              <a:off x="769214" y="2216848"/>
              <a:ext cx="583335" cy="710502"/>
            </a:xfrm>
            <a:prstGeom prst="line">
              <a:avLst/>
            </a:prstGeom>
            <a:ln w="12700">
              <a:solidFill>
                <a:schemeClr val="bg1"/>
              </a:solidFill>
            </a:ln>
          </p:spPr>
          <p:style>
            <a:lnRef idx="1">
              <a:schemeClr val="accent2"/>
            </a:lnRef>
            <a:fillRef idx="0">
              <a:schemeClr val="accent2"/>
            </a:fillRef>
            <a:effectRef idx="0">
              <a:schemeClr val="accent2"/>
            </a:effectRef>
            <a:fontRef idx="minor">
              <a:schemeClr val="tx1"/>
            </a:fontRef>
          </p:style>
        </p:cxnSp>
        <p:cxnSp>
          <p:nvCxnSpPr>
            <p:cNvPr id="7" name="Straight Connector 6"/>
            <p:cNvCxnSpPr/>
            <p:nvPr/>
          </p:nvCxnSpPr>
          <p:spPr>
            <a:xfrm flipH="1">
              <a:off x="1352550" y="2235200"/>
              <a:ext cx="615950" cy="71120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
          <p:nvSpPr>
            <p:cNvPr id="9" name="Arc 8"/>
            <p:cNvSpPr/>
            <p:nvPr/>
          </p:nvSpPr>
          <p:spPr>
            <a:xfrm rot="19037398">
              <a:off x="772289" y="2344605"/>
              <a:ext cx="1163260" cy="1084316"/>
            </a:xfrm>
            <a:prstGeom prst="arc">
              <a:avLst>
                <a:gd name="adj1" fmla="val 16200000"/>
                <a:gd name="adj2" fmla="val 21296391"/>
              </a:avLst>
            </a:prstGeom>
            <a:ln w="15875">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0" name="Rectangle 9"/>
            <p:cNvSpPr/>
            <p:nvPr/>
          </p:nvSpPr>
          <p:spPr>
            <a:xfrm>
              <a:off x="1111250" y="1854200"/>
              <a:ext cx="514350" cy="292100"/>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grpSp>
        <p:nvGrpSpPr>
          <p:cNvPr id="14" name="Group 13"/>
          <p:cNvGrpSpPr/>
          <p:nvPr/>
        </p:nvGrpSpPr>
        <p:grpSpPr>
          <a:xfrm>
            <a:off x="3238500" y="1930400"/>
            <a:ext cx="3981450" cy="1504950"/>
            <a:chOff x="3238500" y="1930400"/>
            <a:chExt cx="2692400" cy="1504950"/>
          </a:xfrm>
        </p:grpSpPr>
        <p:sp>
          <p:nvSpPr>
            <p:cNvPr id="11" name="Rectangle 10"/>
            <p:cNvSpPr/>
            <p:nvPr/>
          </p:nvSpPr>
          <p:spPr>
            <a:xfrm>
              <a:off x="3238500" y="1930400"/>
              <a:ext cx="2692400" cy="508000"/>
            </a:xfrm>
            <a:prstGeom prst="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12" name="Rectangle 11"/>
            <p:cNvSpPr/>
            <p:nvPr/>
          </p:nvSpPr>
          <p:spPr>
            <a:xfrm>
              <a:off x="3238500" y="2419350"/>
              <a:ext cx="2692400" cy="508000"/>
            </a:xfrm>
            <a:prstGeom prst="rect">
              <a:avLst/>
            </a:prstGeom>
            <a:solidFill>
              <a:srgbClr val="FD5A4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 name="Rectangle 12"/>
            <p:cNvSpPr/>
            <p:nvPr/>
          </p:nvSpPr>
          <p:spPr>
            <a:xfrm>
              <a:off x="3238500" y="2927350"/>
              <a:ext cx="2692400" cy="508000"/>
            </a:xfrm>
            <a:prstGeom prst="rect">
              <a:avLst/>
            </a:prstGeom>
            <a:pattFill prst="pct25">
              <a:fgClr>
                <a:schemeClr val="accent6">
                  <a:lumMod val="75000"/>
                </a:schemeClr>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sp>
        <p:nvSpPr>
          <p:cNvPr id="15" name="TextBox 14"/>
          <p:cNvSpPr txBox="1"/>
          <p:nvPr/>
        </p:nvSpPr>
        <p:spPr>
          <a:xfrm>
            <a:off x="3245575" y="1990089"/>
            <a:ext cx="3041217" cy="307777"/>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p</a:t>
            </a:r>
            <a:r>
              <a:rPr kumimoji="0" lang="en-US" sz="1400" b="1"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roto-atmosphere: D/H = 21 x 10</a:t>
            </a:r>
            <a:r>
              <a:rPr kumimoji="0" lang="en-US" sz="1400" b="1" i="0" u="none" strike="noStrike" kern="1200" cap="none" spc="0" normalizeH="0" baseline="30000" noProof="0" dirty="0" smtClean="0">
                <a:ln>
                  <a:noFill/>
                </a:ln>
                <a:solidFill>
                  <a:prstClr val="black"/>
                </a:solidFill>
                <a:effectLst/>
                <a:uLnTx/>
                <a:uFillTx/>
                <a:latin typeface="Arial" panose="020B0604020202020204" pitchFamily="34" charset="0"/>
                <a:ea typeface="+mn-ea"/>
                <a:cs typeface="Arial" panose="020B0604020202020204" pitchFamily="34" charset="0"/>
              </a:rPr>
              <a:t>-6</a:t>
            </a:r>
            <a:endParaRPr kumimoji="0" lang="en-US" sz="1400" b="1" i="0" u="none" strike="noStrike" kern="1200" cap="none" spc="0" normalizeH="0" baseline="3000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16" name="TextBox 15"/>
          <p:cNvSpPr txBox="1"/>
          <p:nvPr/>
        </p:nvSpPr>
        <p:spPr>
          <a:xfrm>
            <a:off x="3238500" y="2492087"/>
            <a:ext cx="2803973" cy="307777"/>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m</a:t>
            </a:r>
            <a:r>
              <a:rPr kumimoji="0" lang="en-US" sz="1400" b="1"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agma ocean: D/H = 109 x 10</a:t>
            </a:r>
            <a:r>
              <a:rPr kumimoji="0" lang="en-US" sz="1400" b="1" i="0" u="none" strike="noStrike" kern="1200" cap="none" spc="0" normalizeH="0" baseline="30000" noProof="0" dirty="0" smtClean="0">
                <a:ln>
                  <a:noFill/>
                </a:ln>
                <a:solidFill>
                  <a:prstClr val="black"/>
                </a:solidFill>
                <a:effectLst/>
                <a:uLnTx/>
                <a:uFillTx/>
                <a:latin typeface="Arial" panose="020B0604020202020204" pitchFamily="34" charset="0"/>
                <a:ea typeface="+mn-ea"/>
                <a:cs typeface="Arial" panose="020B0604020202020204" pitchFamily="34" charset="0"/>
              </a:rPr>
              <a:t>-6</a:t>
            </a:r>
            <a:endParaRPr kumimoji="0" lang="en-US" sz="1400" b="1" i="0" u="none" strike="noStrike" kern="1200" cap="none" spc="0" normalizeH="0" baseline="3000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17" name="TextBox 16"/>
          <p:cNvSpPr txBox="1"/>
          <p:nvPr/>
        </p:nvSpPr>
        <p:spPr>
          <a:xfrm>
            <a:off x="3253516" y="3005312"/>
            <a:ext cx="2581156" cy="307777"/>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mantle: D/H = 150−160 x 10</a:t>
            </a:r>
            <a:r>
              <a:rPr kumimoji="0" lang="en-US" sz="1400" b="1" i="0" u="none" strike="noStrike" kern="1200" cap="none" spc="0" normalizeH="0" baseline="30000" noProof="0" dirty="0" smtClean="0">
                <a:ln>
                  <a:noFill/>
                </a:ln>
                <a:solidFill>
                  <a:prstClr val="black"/>
                </a:solidFill>
                <a:effectLst/>
                <a:uLnTx/>
                <a:uFillTx/>
                <a:latin typeface="Arial" panose="020B0604020202020204" pitchFamily="34" charset="0"/>
                <a:ea typeface="+mn-ea"/>
                <a:cs typeface="Arial" panose="020B0604020202020204" pitchFamily="34" charset="0"/>
              </a:rPr>
              <a:t>-6</a:t>
            </a:r>
            <a:endParaRPr kumimoji="0" lang="en-US" sz="1400" b="1" i="0" u="none" strike="noStrike" kern="1200" cap="none" spc="0" normalizeH="0" baseline="3000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18" name="TextBox 17"/>
          <p:cNvSpPr txBox="1"/>
          <p:nvPr/>
        </p:nvSpPr>
        <p:spPr>
          <a:xfrm>
            <a:off x="6420536" y="2008683"/>
            <a:ext cx="436338"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smtClean="0">
                <a:ln>
                  <a:noFill/>
                </a:ln>
                <a:solidFill>
                  <a:srgbClr val="5B9BD5">
                    <a:lumMod val="75000"/>
                  </a:srgbClr>
                </a:solidFill>
                <a:effectLst/>
                <a:uLnTx/>
                <a:uFillTx/>
                <a:latin typeface="Arial" panose="020B0604020202020204" pitchFamily="34" charset="0"/>
                <a:ea typeface="+mn-ea"/>
                <a:cs typeface="Arial" panose="020B0604020202020204" pitchFamily="34" charset="0"/>
              </a:rPr>
              <a:t>H</a:t>
            </a:r>
            <a:r>
              <a:rPr kumimoji="0" lang="en-US" sz="1800" b="1" i="0" u="none" strike="noStrike" kern="1200" cap="none" spc="0" normalizeH="0" baseline="-25000" noProof="0" dirty="0" smtClean="0">
                <a:ln>
                  <a:noFill/>
                </a:ln>
                <a:solidFill>
                  <a:srgbClr val="5B9BD5">
                    <a:lumMod val="75000"/>
                  </a:srgbClr>
                </a:solidFill>
                <a:effectLst/>
                <a:uLnTx/>
                <a:uFillTx/>
                <a:latin typeface="Arial" panose="020B0604020202020204" pitchFamily="34" charset="0"/>
                <a:ea typeface="+mn-ea"/>
                <a:cs typeface="Arial" panose="020B0604020202020204" pitchFamily="34" charset="0"/>
              </a:rPr>
              <a:t>2</a:t>
            </a:r>
            <a:endParaRPr kumimoji="0" lang="en-US" sz="1800" b="1" i="0" u="none" strike="noStrike" kern="1200" cap="none" spc="0" normalizeH="0" baseline="0" noProof="0" dirty="0">
              <a:ln>
                <a:noFill/>
              </a:ln>
              <a:solidFill>
                <a:srgbClr val="5B9BD5">
                  <a:lumMod val="75000"/>
                </a:srgbClr>
              </a:solidFill>
              <a:effectLst/>
              <a:uLnTx/>
              <a:uFillTx/>
              <a:latin typeface="Arial" panose="020B0604020202020204" pitchFamily="34" charset="0"/>
              <a:ea typeface="+mn-ea"/>
              <a:cs typeface="Arial" panose="020B0604020202020204" pitchFamily="34" charset="0"/>
            </a:endParaRPr>
          </a:p>
        </p:txBody>
      </p:sp>
      <p:cxnSp>
        <p:nvCxnSpPr>
          <p:cNvPr id="19" name="Straight Arrow Connector 18"/>
          <p:cNvCxnSpPr/>
          <p:nvPr/>
        </p:nvCxnSpPr>
        <p:spPr>
          <a:xfrm>
            <a:off x="6921500" y="2000250"/>
            <a:ext cx="16025" cy="419100"/>
          </a:xfrm>
          <a:prstGeom prst="straightConnector1">
            <a:avLst/>
          </a:prstGeom>
          <a:ln w="31750">
            <a:solidFill>
              <a:schemeClr val="accent1">
                <a:lumMod val="75000"/>
              </a:schemeClr>
            </a:solidFill>
            <a:tailEnd type="arrow" w="med" len="lg"/>
          </a:ln>
        </p:spPr>
        <p:style>
          <a:lnRef idx="1">
            <a:schemeClr val="accent1"/>
          </a:lnRef>
          <a:fillRef idx="0">
            <a:schemeClr val="accent1"/>
          </a:fillRef>
          <a:effectRef idx="0">
            <a:schemeClr val="accent1"/>
          </a:effectRef>
          <a:fontRef idx="minor">
            <a:schemeClr val="tx1"/>
          </a:fontRef>
        </p:style>
      </p:cxnSp>
      <p:sp>
        <p:nvSpPr>
          <p:cNvPr id="23" name="Right Arrow 22"/>
          <p:cNvSpPr/>
          <p:nvPr/>
        </p:nvSpPr>
        <p:spPr>
          <a:xfrm>
            <a:off x="1809524" y="2049831"/>
            <a:ext cx="1313549" cy="197931"/>
          </a:xfrm>
          <a:prstGeom prst="rightArrow">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4" name="TextBox 23"/>
          <p:cNvSpPr txBox="1"/>
          <p:nvPr/>
        </p:nvSpPr>
        <p:spPr>
          <a:xfrm>
            <a:off x="229472" y="4171039"/>
            <a:ext cx="5522306" cy="230832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white"/>
                </a:solidFill>
                <a:effectLst/>
                <a:uLnTx/>
                <a:uFillTx/>
                <a:latin typeface="Arial" panose="020B0604020202020204" pitchFamily="34" charset="0"/>
                <a:ea typeface="+mn-ea"/>
                <a:cs typeface="Arial" panose="020B0604020202020204" pitchFamily="34" charset="0"/>
              </a:rPr>
              <a:t>The proto-atmosphere contains hydrogen from the solar nebula, which has low D/H. It diffuses into the magma ocean, lowering its D/H and providing about 0.14 oceans of H</a:t>
            </a:r>
            <a:r>
              <a:rPr kumimoji="0" lang="en-US" sz="2400" b="0" i="0" u="none" strike="noStrike" kern="1200" cap="none" spc="0" normalizeH="0" baseline="-25000" noProof="0" dirty="0" smtClean="0">
                <a:ln>
                  <a:noFill/>
                </a:ln>
                <a:solidFill>
                  <a:prstClr val="white"/>
                </a:solidFill>
                <a:effectLst/>
                <a:uLnTx/>
                <a:uFillTx/>
                <a:latin typeface="Arial" panose="020B0604020202020204" pitchFamily="34" charset="0"/>
                <a:ea typeface="+mn-ea"/>
                <a:cs typeface="Arial" panose="020B0604020202020204" pitchFamily="34" charset="0"/>
              </a:rPr>
              <a:t>2</a:t>
            </a:r>
            <a:r>
              <a:rPr kumimoji="0" lang="en-US" sz="2400" b="0" i="0" u="none" strike="noStrike" kern="1200" cap="none" spc="0" normalizeH="0" baseline="0" noProof="0" dirty="0" smtClean="0">
                <a:ln>
                  <a:noFill/>
                </a:ln>
                <a:solidFill>
                  <a:prstClr val="white"/>
                </a:solidFill>
                <a:effectLst/>
                <a:uLnTx/>
                <a:uFillTx/>
                <a:latin typeface="Arial" panose="020B0604020202020204" pitchFamily="34" charset="0"/>
                <a:ea typeface="+mn-ea"/>
                <a:cs typeface="Arial" panose="020B0604020202020204" pitchFamily="34" charset="0"/>
              </a:rPr>
              <a:t>. This process is called “</a:t>
            </a:r>
            <a:r>
              <a:rPr kumimoji="0" lang="en-US" sz="2400" b="0" i="0" u="none" strike="noStrike" kern="1200" cap="none" spc="0" normalizeH="0" baseline="0" noProof="0" dirty="0" err="1" smtClean="0">
                <a:ln>
                  <a:noFill/>
                </a:ln>
                <a:solidFill>
                  <a:prstClr val="white"/>
                </a:solidFill>
                <a:effectLst/>
                <a:uLnTx/>
                <a:uFillTx/>
                <a:latin typeface="Arial" panose="020B0604020202020204" pitchFamily="34" charset="0"/>
                <a:ea typeface="+mn-ea"/>
                <a:cs typeface="Arial" panose="020B0604020202020204" pitchFamily="34" charset="0"/>
              </a:rPr>
              <a:t>ingassing</a:t>
            </a:r>
            <a:r>
              <a:rPr kumimoji="0" lang="en-US" sz="2400" b="0" i="0" u="none" strike="noStrike" kern="1200" cap="none" spc="0" normalizeH="0" baseline="0" noProof="0" dirty="0" smtClean="0">
                <a:ln>
                  <a:noFill/>
                </a:ln>
                <a:solidFill>
                  <a:prstClr val="white"/>
                </a:solidFill>
                <a:effectLst/>
                <a:uLnTx/>
                <a:uFillTx/>
                <a:latin typeface="Arial" panose="020B0604020202020204" pitchFamily="34" charset="0"/>
                <a:ea typeface="+mn-ea"/>
                <a:cs typeface="Arial" panose="020B0604020202020204" pitchFamily="34" charset="0"/>
              </a:rPr>
              <a:t>.”</a:t>
            </a:r>
            <a:endParaRPr kumimoji="0" lang="en-US" sz="24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p:txBody>
      </p:sp>
      <p:sp>
        <p:nvSpPr>
          <p:cNvPr id="26" name="Oval 25"/>
          <p:cNvSpPr/>
          <p:nvPr/>
        </p:nvSpPr>
        <p:spPr>
          <a:xfrm>
            <a:off x="8556771" y="6300132"/>
            <a:ext cx="360727" cy="360727"/>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3</a:t>
            </a:r>
          </a:p>
        </p:txBody>
      </p:sp>
      <p:sp>
        <p:nvSpPr>
          <p:cNvPr id="25" name="TextBox 24"/>
          <p:cNvSpPr txBox="1"/>
          <p:nvPr/>
        </p:nvSpPr>
        <p:spPr>
          <a:xfrm>
            <a:off x="4251023" y="6248400"/>
            <a:ext cx="4207177" cy="430887"/>
          </a:xfrm>
          <a:prstGeom prst="rect">
            <a:avLst/>
          </a:prstGeom>
          <a:noFill/>
        </p:spPr>
        <p:txBody>
          <a:bodyPr wrap="square" rtlCol="0">
            <a:spAutoFit/>
          </a:bodyPr>
          <a:lstStyle/>
          <a:p>
            <a:pPr eaLnBrk="1" fontAlgn="auto" hangingPunct="1">
              <a:spcBef>
                <a:spcPts val="0"/>
              </a:spcBef>
              <a:spcAft>
                <a:spcPts val="0"/>
              </a:spcAft>
            </a:pPr>
            <a:r>
              <a:rPr lang="en-US" sz="1200" dirty="0">
                <a:solidFill>
                  <a:schemeClr val="bg1">
                    <a:lumMod val="65000"/>
                  </a:schemeClr>
                </a:solidFill>
                <a:latin typeface="Calibri" panose="020F0502020204030204"/>
              </a:rPr>
              <a:t>http://www.psrd.hawaii.edu/Dec18/origin-earth-water.html</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1000" b="0" i="0" u="none" strike="noStrike" kern="1200" cap="none" spc="0" normalizeH="0" baseline="0" noProof="0" dirty="0" smtClean="0">
                <a:ln>
                  <a:noFill/>
                </a:ln>
                <a:solidFill>
                  <a:schemeClr val="bg1">
                    <a:lumMod val="65000"/>
                  </a:schemeClr>
                </a:solidFill>
                <a:effectLst/>
                <a:uLnTx/>
                <a:uFillTx/>
                <a:latin typeface="Calibri" panose="020F0502020204030204"/>
                <a:ea typeface="+mn-ea"/>
                <a:cs typeface="+mn-cs"/>
              </a:rPr>
              <a:t>(</a:t>
            </a:r>
            <a:r>
              <a:rPr kumimoji="0" lang="fr-FR" sz="1000" b="0" i="0" u="none" strike="noStrike" kern="1200" cap="none" spc="0" normalizeH="0" baseline="0" noProof="0" dirty="0">
                <a:ln>
                  <a:noFill/>
                </a:ln>
                <a:solidFill>
                  <a:schemeClr val="bg1">
                    <a:lumMod val="65000"/>
                  </a:schemeClr>
                </a:solidFill>
                <a:effectLst/>
                <a:uLnTx/>
                <a:uFillTx/>
                <a:latin typeface="Calibri" panose="020F0502020204030204"/>
                <a:ea typeface="+mn-ea"/>
                <a:cs typeface="+mn-cs"/>
              </a:rPr>
              <a:t>Figure </a:t>
            </a:r>
            <a:r>
              <a:rPr kumimoji="0" lang="fr-FR" sz="1000" b="0" i="0" u="none" strike="noStrike" kern="1200" cap="none" spc="0" normalizeH="0" baseline="0" noProof="0" dirty="0" err="1">
                <a:ln>
                  <a:noFill/>
                </a:ln>
                <a:solidFill>
                  <a:schemeClr val="bg1">
                    <a:lumMod val="65000"/>
                  </a:schemeClr>
                </a:solidFill>
                <a:effectLst/>
                <a:uLnTx/>
                <a:uFillTx/>
                <a:latin typeface="Calibri" panose="020F0502020204030204"/>
                <a:ea typeface="+mn-ea"/>
                <a:cs typeface="+mn-cs"/>
              </a:rPr>
              <a:t>based</a:t>
            </a:r>
            <a:r>
              <a:rPr kumimoji="0" lang="fr-FR" sz="1000" b="0" i="0" u="none" strike="noStrike" kern="1200" cap="none" spc="0" normalizeH="0" baseline="0" noProof="0" dirty="0">
                <a:ln>
                  <a:noFill/>
                </a:ln>
                <a:solidFill>
                  <a:schemeClr val="bg1">
                    <a:lumMod val="65000"/>
                  </a:schemeClr>
                </a:solidFill>
                <a:effectLst/>
                <a:uLnTx/>
                <a:uFillTx/>
                <a:latin typeface="Calibri" panose="020F0502020204030204"/>
                <a:ea typeface="+mn-ea"/>
                <a:cs typeface="+mn-cs"/>
              </a:rPr>
              <a:t> on Wu </a:t>
            </a:r>
            <a:r>
              <a:rPr kumimoji="0" lang="fr-FR" sz="1000" b="0" i="1" u="none" strike="noStrike" kern="1200" cap="none" spc="0" normalizeH="0" baseline="0" noProof="0" dirty="0">
                <a:ln>
                  <a:noFill/>
                </a:ln>
                <a:solidFill>
                  <a:schemeClr val="bg1">
                    <a:lumMod val="65000"/>
                  </a:schemeClr>
                </a:solidFill>
                <a:effectLst/>
                <a:uLnTx/>
                <a:uFillTx/>
                <a:latin typeface="Calibri" panose="020F0502020204030204"/>
                <a:ea typeface="+mn-ea"/>
                <a:cs typeface="+mn-cs"/>
              </a:rPr>
              <a:t>et al</a:t>
            </a:r>
            <a:r>
              <a:rPr kumimoji="0" lang="fr-FR" sz="1000" b="0" i="0" u="none" strike="noStrike" kern="1200" cap="none" spc="0" normalizeH="0" baseline="0" noProof="0" dirty="0">
                <a:ln>
                  <a:noFill/>
                </a:ln>
                <a:solidFill>
                  <a:schemeClr val="bg1">
                    <a:lumMod val="65000"/>
                  </a:schemeClr>
                </a:solidFill>
                <a:effectLst/>
                <a:uLnTx/>
                <a:uFillTx/>
                <a:latin typeface="Calibri" panose="020F0502020204030204"/>
                <a:ea typeface="+mn-ea"/>
                <a:cs typeface="+mn-cs"/>
              </a:rPr>
              <a:t>., 2018</a:t>
            </a:r>
            <a:r>
              <a:rPr kumimoji="0" lang="fr-FR" sz="1000" b="0" i="1" u="none" strike="noStrike" kern="1200" cap="none" spc="0" normalizeH="0" baseline="0" noProof="0" dirty="0">
                <a:ln>
                  <a:noFill/>
                </a:ln>
                <a:solidFill>
                  <a:schemeClr val="bg1">
                    <a:lumMod val="65000"/>
                  </a:schemeClr>
                </a:solidFill>
                <a:effectLst/>
                <a:uLnTx/>
                <a:uFillTx/>
                <a:latin typeface="Calibri" panose="020F0502020204030204"/>
                <a:ea typeface="+mn-ea"/>
                <a:cs typeface="+mn-cs"/>
              </a:rPr>
              <a:t>, </a:t>
            </a:r>
            <a:r>
              <a:rPr kumimoji="0" lang="fr-FR" sz="1000" b="0" i="1" u="none" strike="noStrike" kern="1200" cap="none" spc="0" normalizeH="0" baseline="0" noProof="0" dirty="0" err="1">
                <a:ln>
                  <a:noFill/>
                </a:ln>
                <a:solidFill>
                  <a:schemeClr val="bg1">
                    <a:lumMod val="65000"/>
                  </a:schemeClr>
                </a:solidFill>
                <a:effectLst/>
                <a:uLnTx/>
                <a:uFillTx/>
                <a:latin typeface="Calibri" panose="020F0502020204030204"/>
                <a:ea typeface="+mn-ea"/>
                <a:cs typeface="+mn-cs"/>
              </a:rPr>
              <a:t>JGR:Planets</a:t>
            </a:r>
            <a:r>
              <a:rPr kumimoji="0" lang="fr-FR" sz="1000" b="0" i="0" u="none" strike="noStrike" kern="1200" cap="none" spc="0" normalizeH="0" baseline="0" noProof="0" dirty="0">
                <a:ln>
                  <a:noFill/>
                </a:ln>
                <a:solidFill>
                  <a:schemeClr val="bg1">
                    <a:lumMod val="65000"/>
                  </a:schemeClr>
                </a:solidFill>
                <a:effectLst/>
                <a:uLnTx/>
                <a:uFillTx/>
                <a:latin typeface="Calibri" panose="020F0502020204030204"/>
                <a:ea typeface="+mn-ea"/>
                <a:cs typeface="+mn-cs"/>
              </a:rPr>
              <a:t>, </a:t>
            </a:r>
            <a:r>
              <a:rPr kumimoji="0" lang="fr-FR" sz="1000" b="0" i="0" u="none" strike="noStrike" kern="1200" cap="none" spc="0" normalizeH="0" baseline="0" noProof="0" dirty="0" err="1">
                <a:ln>
                  <a:noFill/>
                </a:ln>
                <a:solidFill>
                  <a:schemeClr val="bg1">
                    <a:lumMod val="65000"/>
                  </a:schemeClr>
                </a:solidFill>
                <a:effectLst/>
                <a:uLnTx/>
                <a:uFillTx/>
                <a:latin typeface="Calibri" panose="020F0502020204030204"/>
                <a:ea typeface="+mn-ea"/>
                <a:cs typeface="+mn-cs"/>
              </a:rPr>
              <a:t>doi</a:t>
            </a:r>
            <a:r>
              <a:rPr kumimoji="0" lang="fr-FR" sz="1000" b="0" i="0" u="none" strike="noStrike" kern="1200" cap="none" spc="0" normalizeH="0" baseline="0" noProof="0" dirty="0">
                <a:ln>
                  <a:noFill/>
                </a:ln>
                <a:solidFill>
                  <a:schemeClr val="bg1">
                    <a:lumMod val="65000"/>
                  </a:schemeClr>
                </a:solidFill>
                <a:effectLst/>
                <a:uLnTx/>
                <a:uFillTx/>
                <a:latin typeface="Calibri" panose="020F0502020204030204"/>
                <a:ea typeface="+mn-ea"/>
                <a:cs typeface="+mn-cs"/>
              </a:rPr>
              <a:t>: 10.1029/2018JE005698</a:t>
            </a:r>
            <a:r>
              <a:rPr kumimoji="0" lang="fr-FR" sz="1000" b="0" i="0" u="none" strike="noStrike" kern="1200" cap="none" spc="0" normalizeH="0" baseline="0" noProof="0" dirty="0" smtClean="0">
                <a:ln>
                  <a:noFill/>
                </a:ln>
                <a:solidFill>
                  <a:schemeClr val="bg1">
                    <a:lumMod val="65000"/>
                  </a:schemeClr>
                </a:solidFill>
                <a:effectLst/>
                <a:uLnTx/>
                <a:uFillTx/>
                <a:latin typeface="Calibri" panose="020F0502020204030204"/>
                <a:ea typeface="+mn-ea"/>
                <a:cs typeface="+mn-cs"/>
              </a:rPr>
              <a:t>.)</a:t>
            </a:r>
          </a:p>
        </p:txBody>
      </p:sp>
    </p:spTree>
    <p:extLst>
      <p:ext uri="{BB962C8B-B14F-4D97-AF65-F5344CB8AC3E}">
        <p14:creationId xmlns:p14="http://schemas.microsoft.com/office/powerpoint/2010/main" val="93938191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9" name="Group 68"/>
          <p:cNvGrpSpPr/>
          <p:nvPr/>
        </p:nvGrpSpPr>
        <p:grpSpPr>
          <a:xfrm>
            <a:off x="3191665" y="2635222"/>
            <a:ext cx="506572" cy="668558"/>
            <a:chOff x="6625354" y="1466850"/>
            <a:chExt cx="727946" cy="626488"/>
          </a:xfrm>
        </p:grpSpPr>
        <p:sp>
          <p:nvSpPr>
            <p:cNvPr id="70" name="Oval 69"/>
            <p:cNvSpPr/>
            <p:nvPr/>
          </p:nvSpPr>
          <p:spPr>
            <a:xfrm>
              <a:off x="6625354" y="1466850"/>
              <a:ext cx="727946" cy="626488"/>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cxnSp>
          <p:nvCxnSpPr>
            <p:cNvPr id="71" name="Straight Arrow Connector 70"/>
            <p:cNvCxnSpPr>
              <a:endCxn id="70" idx="6"/>
            </p:cNvCxnSpPr>
            <p:nvPr/>
          </p:nvCxnSpPr>
          <p:spPr>
            <a:xfrm flipV="1">
              <a:off x="7329488" y="1780094"/>
              <a:ext cx="23812" cy="120144"/>
            </a:xfrm>
            <a:prstGeom prst="straightConnector1">
              <a:avLst/>
            </a:prstGeom>
            <a:ln>
              <a:solidFill>
                <a:schemeClr val="bg1"/>
              </a:solidFill>
              <a:tailEnd type="arrow" w="sm" len="sm"/>
            </a:ln>
          </p:spPr>
          <p:style>
            <a:lnRef idx="1">
              <a:schemeClr val="accent1"/>
            </a:lnRef>
            <a:fillRef idx="0">
              <a:schemeClr val="accent1"/>
            </a:fillRef>
            <a:effectRef idx="0">
              <a:schemeClr val="accent1"/>
            </a:effectRef>
            <a:fontRef idx="minor">
              <a:schemeClr val="tx1"/>
            </a:fontRef>
          </p:style>
        </p:cxnSp>
        <p:cxnSp>
          <p:nvCxnSpPr>
            <p:cNvPr id="72" name="Straight Arrow Connector 71"/>
            <p:cNvCxnSpPr>
              <a:stCxn id="70" idx="0"/>
            </p:cNvCxnSpPr>
            <p:nvPr/>
          </p:nvCxnSpPr>
          <p:spPr>
            <a:xfrm flipH="1">
              <a:off x="6946106" y="1466850"/>
              <a:ext cx="43221" cy="0"/>
            </a:xfrm>
            <a:prstGeom prst="straightConnector1">
              <a:avLst/>
            </a:prstGeom>
            <a:ln>
              <a:solidFill>
                <a:schemeClr val="bg1"/>
              </a:solidFill>
              <a:tailEnd type="arrow" w="sm" len="sm"/>
            </a:ln>
          </p:spPr>
          <p:style>
            <a:lnRef idx="1">
              <a:schemeClr val="accent1"/>
            </a:lnRef>
            <a:fillRef idx="0">
              <a:schemeClr val="accent1"/>
            </a:fillRef>
            <a:effectRef idx="0">
              <a:schemeClr val="accent1"/>
            </a:effectRef>
            <a:fontRef idx="minor">
              <a:schemeClr val="tx1"/>
            </a:fontRef>
          </p:style>
        </p:cxnSp>
        <p:cxnSp>
          <p:nvCxnSpPr>
            <p:cNvPr id="73" name="Straight Arrow Connector 72"/>
            <p:cNvCxnSpPr>
              <a:stCxn id="70" idx="2"/>
            </p:cNvCxnSpPr>
            <p:nvPr/>
          </p:nvCxnSpPr>
          <p:spPr>
            <a:xfrm>
              <a:off x="6625354" y="1780094"/>
              <a:ext cx="14288" cy="73709"/>
            </a:xfrm>
            <a:prstGeom prst="straightConnector1">
              <a:avLst/>
            </a:prstGeom>
            <a:ln>
              <a:solidFill>
                <a:schemeClr val="bg1"/>
              </a:solidFill>
              <a:tailEnd type="arrow" w="sm" len="sm"/>
            </a:ln>
          </p:spPr>
          <p:style>
            <a:lnRef idx="1">
              <a:schemeClr val="accent1"/>
            </a:lnRef>
            <a:fillRef idx="0">
              <a:schemeClr val="accent1"/>
            </a:fillRef>
            <a:effectRef idx="0">
              <a:schemeClr val="accent1"/>
            </a:effectRef>
            <a:fontRef idx="minor">
              <a:schemeClr val="tx1"/>
            </a:fontRef>
          </p:style>
        </p:cxnSp>
      </p:grpSp>
      <p:grpSp>
        <p:nvGrpSpPr>
          <p:cNvPr id="49" name="Group 48"/>
          <p:cNvGrpSpPr/>
          <p:nvPr/>
        </p:nvGrpSpPr>
        <p:grpSpPr>
          <a:xfrm flipV="1">
            <a:off x="4083331" y="1782929"/>
            <a:ext cx="727946" cy="453327"/>
            <a:chOff x="6625354" y="1466850"/>
            <a:chExt cx="727946" cy="626488"/>
          </a:xfrm>
        </p:grpSpPr>
        <p:sp>
          <p:nvSpPr>
            <p:cNvPr id="7" name="Oval 6"/>
            <p:cNvSpPr/>
            <p:nvPr/>
          </p:nvSpPr>
          <p:spPr>
            <a:xfrm>
              <a:off x="6625354" y="1466850"/>
              <a:ext cx="727946" cy="626488"/>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cxnSp>
          <p:nvCxnSpPr>
            <p:cNvPr id="16" name="Straight Arrow Connector 15"/>
            <p:cNvCxnSpPr>
              <a:endCxn id="7" idx="6"/>
            </p:cNvCxnSpPr>
            <p:nvPr/>
          </p:nvCxnSpPr>
          <p:spPr>
            <a:xfrm flipV="1">
              <a:off x="7329488" y="1780094"/>
              <a:ext cx="23812" cy="120144"/>
            </a:xfrm>
            <a:prstGeom prst="straightConnector1">
              <a:avLst/>
            </a:prstGeom>
            <a:ln>
              <a:solidFill>
                <a:schemeClr val="bg1"/>
              </a:solidFill>
              <a:tailEnd type="arrow" w="sm" len="sm"/>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a:stCxn id="7" idx="0"/>
            </p:cNvCxnSpPr>
            <p:nvPr/>
          </p:nvCxnSpPr>
          <p:spPr>
            <a:xfrm flipH="1">
              <a:off x="6946106" y="1466850"/>
              <a:ext cx="43221" cy="0"/>
            </a:xfrm>
            <a:prstGeom prst="straightConnector1">
              <a:avLst/>
            </a:prstGeom>
            <a:ln>
              <a:solidFill>
                <a:schemeClr val="bg1"/>
              </a:solidFill>
              <a:tailEnd type="arrow" w="sm" len="sm"/>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a:stCxn id="7" idx="2"/>
            </p:cNvCxnSpPr>
            <p:nvPr/>
          </p:nvCxnSpPr>
          <p:spPr>
            <a:xfrm>
              <a:off x="6625354" y="1780094"/>
              <a:ext cx="14288" cy="73709"/>
            </a:xfrm>
            <a:prstGeom prst="straightConnector1">
              <a:avLst/>
            </a:prstGeom>
            <a:ln>
              <a:solidFill>
                <a:schemeClr val="bg1"/>
              </a:solidFill>
              <a:tailEnd type="arrow" w="sm" len="sm"/>
            </a:ln>
          </p:spPr>
          <p:style>
            <a:lnRef idx="1">
              <a:schemeClr val="accent1"/>
            </a:lnRef>
            <a:fillRef idx="0">
              <a:schemeClr val="accent1"/>
            </a:fillRef>
            <a:effectRef idx="0">
              <a:schemeClr val="accent1"/>
            </a:effectRef>
            <a:fontRef idx="minor">
              <a:schemeClr val="tx1"/>
            </a:fontRef>
          </p:style>
        </p:cxnSp>
      </p:grpSp>
      <p:grpSp>
        <p:nvGrpSpPr>
          <p:cNvPr id="74" name="Group 73"/>
          <p:cNvGrpSpPr/>
          <p:nvPr/>
        </p:nvGrpSpPr>
        <p:grpSpPr>
          <a:xfrm flipV="1">
            <a:off x="5205552" y="2651316"/>
            <a:ext cx="559880" cy="652464"/>
            <a:chOff x="6625354" y="1466850"/>
            <a:chExt cx="727946" cy="626488"/>
          </a:xfrm>
        </p:grpSpPr>
        <p:sp>
          <p:nvSpPr>
            <p:cNvPr id="75" name="Oval 74"/>
            <p:cNvSpPr/>
            <p:nvPr/>
          </p:nvSpPr>
          <p:spPr>
            <a:xfrm>
              <a:off x="6625354" y="1466850"/>
              <a:ext cx="727946" cy="626488"/>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cxnSp>
          <p:nvCxnSpPr>
            <p:cNvPr id="76" name="Straight Arrow Connector 75"/>
            <p:cNvCxnSpPr>
              <a:endCxn id="75" idx="6"/>
            </p:cNvCxnSpPr>
            <p:nvPr/>
          </p:nvCxnSpPr>
          <p:spPr>
            <a:xfrm flipV="1">
              <a:off x="7329488" y="1780094"/>
              <a:ext cx="23812" cy="120144"/>
            </a:xfrm>
            <a:prstGeom prst="straightConnector1">
              <a:avLst/>
            </a:prstGeom>
            <a:ln>
              <a:solidFill>
                <a:schemeClr val="bg1"/>
              </a:solidFill>
              <a:tailEnd type="arrow" w="sm" len="sm"/>
            </a:ln>
          </p:spPr>
          <p:style>
            <a:lnRef idx="1">
              <a:schemeClr val="accent1"/>
            </a:lnRef>
            <a:fillRef idx="0">
              <a:schemeClr val="accent1"/>
            </a:fillRef>
            <a:effectRef idx="0">
              <a:schemeClr val="accent1"/>
            </a:effectRef>
            <a:fontRef idx="minor">
              <a:schemeClr val="tx1"/>
            </a:fontRef>
          </p:style>
        </p:cxnSp>
        <p:cxnSp>
          <p:nvCxnSpPr>
            <p:cNvPr id="77" name="Straight Arrow Connector 76"/>
            <p:cNvCxnSpPr>
              <a:stCxn id="75" idx="0"/>
            </p:cNvCxnSpPr>
            <p:nvPr/>
          </p:nvCxnSpPr>
          <p:spPr>
            <a:xfrm flipH="1">
              <a:off x="6946106" y="1466850"/>
              <a:ext cx="43221" cy="0"/>
            </a:xfrm>
            <a:prstGeom prst="straightConnector1">
              <a:avLst/>
            </a:prstGeom>
            <a:ln>
              <a:solidFill>
                <a:schemeClr val="bg1"/>
              </a:solidFill>
              <a:tailEnd type="arrow" w="sm" len="sm"/>
            </a:ln>
          </p:spPr>
          <p:style>
            <a:lnRef idx="1">
              <a:schemeClr val="accent1"/>
            </a:lnRef>
            <a:fillRef idx="0">
              <a:schemeClr val="accent1"/>
            </a:fillRef>
            <a:effectRef idx="0">
              <a:schemeClr val="accent1"/>
            </a:effectRef>
            <a:fontRef idx="minor">
              <a:schemeClr val="tx1"/>
            </a:fontRef>
          </p:style>
        </p:cxnSp>
        <p:cxnSp>
          <p:nvCxnSpPr>
            <p:cNvPr id="78" name="Straight Arrow Connector 77"/>
            <p:cNvCxnSpPr>
              <a:stCxn id="75" idx="2"/>
            </p:cNvCxnSpPr>
            <p:nvPr/>
          </p:nvCxnSpPr>
          <p:spPr>
            <a:xfrm>
              <a:off x="6625354" y="1780094"/>
              <a:ext cx="14288" cy="73709"/>
            </a:xfrm>
            <a:prstGeom prst="straightConnector1">
              <a:avLst/>
            </a:prstGeom>
            <a:ln>
              <a:solidFill>
                <a:schemeClr val="bg1"/>
              </a:solidFill>
              <a:tailEnd type="arrow" w="sm" len="sm"/>
            </a:ln>
          </p:spPr>
          <p:style>
            <a:lnRef idx="1">
              <a:schemeClr val="accent1"/>
            </a:lnRef>
            <a:fillRef idx="0">
              <a:schemeClr val="accent1"/>
            </a:fillRef>
            <a:effectRef idx="0">
              <a:schemeClr val="accent1"/>
            </a:effectRef>
            <a:fontRef idx="minor">
              <a:schemeClr val="tx1"/>
            </a:fontRef>
          </p:style>
        </p:cxnSp>
      </p:grpSp>
      <p:grpSp>
        <p:nvGrpSpPr>
          <p:cNvPr id="64" name="Group 63"/>
          <p:cNvGrpSpPr/>
          <p:nvPr/>
        </p:nvGrpSpPr>
        <p:grpSpPr>
          <a:xfrm>
            <a:off x="4097619" y="3817491"/>
            <a:ext cx="727946" cy="451650"/>
            <a:chOff x="6625354" y="1466850"/>
            <a:chExt cx="727946" cy="626488"/>
          </a:xfrm>
        </p:grpSpPr>
        <p:sp>
          <p:nvSpPr>
            <p:cNvPr id="65" name="Oval 64"/>
            <p:cNvSpPr/>
            <p:nvPr/>
          </p:nvSpPr>
          <p:spPr>
            <a:xfrm>
              <a:off x="6625354" y="1466850"/>
              <a:ext cx="727946" cy="626488"/>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cxnSp>
          <p:nvCxnSpPr>
            <p:cNvPr id="66" name="Straight Arrow Connector 65"/>
            <p:cNvCxnSpPr>
              <a:endCxn id="65" idx="6"/>
            </p:cNvCxnSpPr>
            <p:nvPr/>
          </p:nvCxnSpPr>
          <p:spPr>
            <a:xfrm flipV="1">
              <a:off x="7329488" y="1780094"/>
              <a:ext cx="23812" cy="120144"/>
            </a:xfrm>
            <a:prstGeom prst="straightConnector1">
              <a:avLst/>
            </a:prstGeom>
            <a:ln>
              <a:solidFill>
                <a:schemeClr val="bg1"/>
              </a:solidFill>
              <a:tailEnd type="arrow" w="sm" len="sm"/>
            </a:ln>
          </p:spPr>
          <p:style>
            <a:lnRef idx="1">
              <a:schemeClr val="accent1"/>
            </a:lnRef>
            <a:fillRef idx="0">
              <a:schemeClr val="accent1"/>
            </a:fillRef>
            <a:effectRef idx="0">
              <a:schemeClr val="accent1"/>
            </a:effectRef>
            <a:fontRef idx="minor">
              <a:schemeClr val="tx1"/>
            </a:fontRef>
          </p:style>
        </p:cxnSp>
        <p:cxnSp>
          <p:nvCxnSpPr>
            <p:cNvPr id="67" name="Straight Arrow Connector 66"/>
            <p:cNvCxnSpPr>
              <a:stCxn id="65" idx="0"/>
            </p:cNvCxnSpPr>
            <p:nvPr/>
          </p:nvCxnSpPr>
          <p:spPr>
            <a:xfrm flipH="1">
              <a:off x="6946106" y="1466850"/>
              <a:ext cx="43221" cy="0"/>
            </a:xfrm>
            <a:prstGeom prst="straightConnector1">
              <a:avLst/>
            </a:prstGeom>
            <a:ln>
              <a:solidFill>
                <a:schemeClr val="bg1"/>
              </a:solidFill>
              <a:tailEnd type="arrow" w="sm" len="sm"/>
            </a:ln>
          </p:spPr>
          <p:style>
            <a:lnRef idx="1">
              <a:schemeClr val="accent1"/>
            </a:lnRef>
            <a:fillRef idx="0">
              <a:schemeClr val="accent1"/>
            </a:fillRef>
            <a:effectRef idx="0">
              <a:schemeClr val="accent1"/>
            </a:effectRef>
            <a:fontRef idx="minor">
              <a:schemeClr val="tx1"/>
            </a:fontRef>
          </p:style>
        </p:cxnSp>
        <p:cxnSp>
          <p:nvCxnSpPr>
            <p:cNvPr id="68" name="Straight Arrow Connector 67"/>
            <p:cNvCxnSpPr>
              <a:stCxn id="65" idx="2"/>
            </p:cNvCxnSpPr>
            <p:nvPr/>
          </p:nvCxnSpPr>
          <p:spPr>
            <a:xfrm>
              <a:off x="6625354" y="1780094"/>
              <a:ext cx="14288" cy="73709"/>
            </a:xfrm>
            <a:prstGeom prst="straightConnector1">
              <a:avLst/>
            </a:prstGeom>
            <a:ln>
              <a:solidFill>
                <a:schemeClr val="bg1"/>
              </a:solidFill>
              <a:tailEnd type="arrow" w="sm" len="sm"/>
            </a:ln>
          </p:spPr>
          <p:style>
            <a:lnRef idx="1">
              <a:schemeClr val="accent1"/>
            </a:lnRef>
            <a:fillRef idx="0">
              <a:schemeClr val="accent1"/>
            </a:fillRef>
            <a:effectRef idx="0">
              <a:schemeClr val="accent1"/>
            </a:effectRef>
            <a:fontRef idx="minor">
              <a:schemeClr val="tx1"/>
            </a:fontRef>
          </p:style>
        </p:cxnSp>
      </p:grpSp>
      <p:grpSp>
        <p:nvGrpSpPr>
          <p:cNvPr id="101" name="Group 100"/>
          <p:cNvGrpSpPr/>
          <p:nvPr/>
        </p:nvGrpSpPr>
        <p:grpSpPr>
          <a:xfrm>
            <a:off x="3096603" y="1707585"/>
            <a:ext cx="2701401" cy="2638578"/>
            <a:chOff x="3096603" y="1707585"/>
            <a:chExt cx="2701401" cy="2638578"/>
          </a:xfrm>
        </p:grpSpPr>
        <p:sp>
          <p:nvSpPr>
            <p:cNvPr id="3" name="Oval 2"/>
            <p:cNvSpPr/>
            <p:nvPr/>
          </p:nvSpPr>
          <p:spPr>
            <a:xfrm>
              <a:off x="3096603" y="1707585"/>
              <a:ext cx="2701401" cy="2638578"/>
            </a:xfrm>
            <a:prstGeom prst="ellipse">
              <a:avLst/>
            </a:prstGeom>
            <a:solidFill>
              <a:schemeClr val="bg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9" name="Freeform 78"/>
            <p:cNvSpPr/>
            <p:nvPr/>
          </p:nvSpPr>
          <p:spPr>
            <a:xfrm>
              <a:off x="3730809" y="2337159"/>
              <a:ext cx="1400417" cy="1390331"/>
            </a:xfrm>
            <a:custGeom>
              <a:avLst/>
              <a:gdLst>
                <a:gd name="connsiteX0" fmla="*/ 648992 w 1400417"/>
                <a:gd name="connsiteY0" fmla="*/ 9995 h 1390331"/>
                <a:gd name="connsiteX1" fmla="*/ 602399 w 1400417"/>
                <a:gd name="connsiteY1" fmla="*/ 21644 h 1390331"/>
                <a:gd name="connsiteX2" fmla="*/ 561629 w 1400417"/>
                <a:gd name="connsiteY2" fmla="*/ 39116 h 1390331"/>
                <a:gd name="connsiteX3" fmla="*/ 544157 w 1400417"/>
                <a:gd name="connsiteY3" fmla="*/ 50765 h 1390331"/>
                <a:gd name="connsiteX4" fmla="*/ 509211 w 1400417"/>
                <a:gd name="connsiteY4" fmla="*/ 62413 h 1390331"/>
                <a:gd name="connsiteX5" fmla="*/ 456794 w 1400417"/>
                <a:gd name="connsiteY5" fmla="*/ 79886 h 1390331"/>
                <a:gd name="connsiteX6" fmla="*/ 404376 w 1400417"/>
                <a:gd name="connsiteY6" fmla="*/ 97358 h 1390331"/>
                <a:gd name="connsiteX7" fmla="*/ 369430 w 1400417"/>
                <a:gd name="connsiteY7" fmla="*/ 109007 h 1390331"/>
                <a:gd name="connsiteX8" fmla="*/ 351958 w 1400417"/>
                <a:gd name="connsiteY8" fmla="*/ 120655 h 1390331"/>
                <a:gd name="connsiteX9" fmla="*/ 328661 w 1400417"/>
                <a:gd name="connsiteY9" fmla="*/ 126479 h 1390331"/>
                <a:gd name="connsiteX10" fmla="*/ 311188 w 1400417"/>
                <a:gd name="connsiteY10" fmla="*/ 132303 h 1390331"/>
                <a:gd name="connsiteX11" fmla="*/ 293716 w 1400417"/>
                <a:gd name="connsiteY11" fmla="*/ 161424 h 1390331"/>
                <a:gd name="connsiteX12" fmla="*/ 241298 w 1400417"/>
                <a:gd name="connsiteY12" fmla="*/ 225491 h 1390331"/>
                <a:gd name="connsiteX13" fmla="*/ 206353 w 1400417"/>
                <a:gd name="connsiteY13" fmla="*/ 248787 h 1390331"/>
                <a:gd name="connsiteX14" fmla="*/ 183056 w 1400417"/>
                <a:gd name="connsiteY14" fmla="*/ 283733 h 1390331"/>
                <a:gd name="connsiteX15" fmla="*/ 177232 w 1400417"/>
                <a:gd name="connsiteY15" fmla="*/ 301205 h 1390331"/>
                <a:gd name="connsiteX16" fmla="*/ 153935 w 1400417"/>
                <a:gd name="connsiteY16" fmla="*/ 336151 h 1390331"/>
                <a:gd name="connsiteX17" fmla="*/ 130638 w 1400417"/>
                <a:gd name="connsiteY17" fmla="*/ 365272 h 1390331"/>
                <a:gd name="connsiteX18" fmla="*/ 118990 w 1400417"/>
                <a:gd name="connsiteY18" fmla="*/ 406041 h 1390331"/>
                <a:gd name="connsiteX19" fmla="*/ 107341 w 1400417"/>
                <a:gd name="connsiteY19" fmla="*/ 440986 h 1390331"/>
                <a:gd name="connsiteX20" fmla="*/ 95693 w 1400417"/>
                <a:gd name="connsiteY20" fmla="*/ 458459 h 1390331"/>
                <a:gd name="connsiteX21" fmla="*/ 84045 w 1400417"/>
                <a:gd name="connsiteY21" fmla="*/ 516701 h 1390331"/>
                <a:gd name="connsiteX22" fmla="*/ 60748 w 1400417"/>
                <a:gd name="connsiteY22" fmla="*/ 539998 h 1390331"/>
                <a:gd name="connsiteX23" fmla="*/ 43275 w 1400417"/>
                <a:gd name="connsiteY23" fmla="*/ 563295 h 1390331"/>
                <a:gd name="connsiteX24" fmla="*/ 25802 w 1400417"/>
                <a:gd name="connsiteY24" fmla="*/ 604064 h 1390331"/>
                <a:gd name="connsiteX25" fmla="*/ 14154 w 1400417"/>
                <a:gd name="connsiteY25" fmla="*/ 633185 h 1390331"/>
                <a:gd name="connsiteX26" fmla="*/ 14154 w 1400417"/>
                <a:gd name="connsiteY26" fmla="*/ 1040879 h 1390331"/>
                <a:gd name="connsiteX27" fmla="*/ 19978 w 1400417"/>
                <a:gd name="connsiteY27" fmla="*/ 1070000 h 1390331"/>
                <a:gd name="connsiteX28" fmla="*/ 43275 w 1400417"/>
                <a:gd name="connsiteY28" fmla="*/ 1110770 h 1390331"/>
                <a:gd name="connsiteX29" fmla="*/ 60748 w 1400417"/>
                <a:gd name="connsiteY29" fmla="*/ 1122418 h 1390331"/>
                <a:gd name="connsiteX30" fmla="*/ 89869 w 1400417"/>
                <a:gd name="connsiteY30" fmla="*/ 1157363 h 1390331"/>
                <a:gd name="connsiteX31" fmla="*/ 113166 w 1400417"/>
                <a:gd name="connsiteY31" fmla="*/ 1186484 h 1390331"/>
                <a:gd name="connsiteX32" fmla="*/ 130638 w 1400417"/>
                <a:gd name="connsiteY32" fmla="*/ 1192309 h 1390331"/>
                <a:gd name="connsiteX33" fmla="*/ 142287 w 1400417"/>
                <a:gd name="connsiteY33" fmla="*/ 1203957 h 1390331"/>
                <a:gd name="connsiteX34" fmla="*/ 165583 w 1400417"/>
                <a:gd name="connsiteY34" fmla="*/ 1209781 h 1390331"/>
                <a:gd name="connsiteX35" fmla="*/ 183056 w 1400417"/>
                <a:gd name="connsiteY35" fmla="*/ 1215605 h 1390331"/>
                <a:gd name="connsiteX36" fmla="*/ 194704 w 1400417"/>
                <a:gd name="connsiteY36" fmla="*/ 1227254 h 1390331"/>
                <a:gd name="connsiteX37" fmla="*/ 212177 w 1400417"/>
                <a:gd name="connsiteY37" fmla="*/ 1233078 h 1390331"/>
                <a:gd name="connsiteX38" fmla="*/ 276243 w 1400417"/>
                <a:gd name="connsiteY38" fmla="*/ 1244726 h 1390331"/>
                <a:gd name="connsiteX39" fmla="*/ 293716 w 1400417"/>
                <a:gd name="connsiteY39" fmla="*/ 1256375 h 1390331"/>
                <a:gd name="connsiteX40" fmla="*/ 357782 w 1400417"/>
                <a:gd name="connsiteY40" fmla="*/ 1273847 h 1390331"/>
                <a:gd name="connsiteX41" fmla="*/ 404376 w 1400417"/>
                <a:gd name="connsiteY41" fmla="*/ 1285496 h 1390331"/>
                <a:gd name="connsiteX42" fmla="*/ 474266 w 1400417"/>
                <a:gd name="connsiteY42" fmla="*/ 1291320 h 1390331"/>
                <a:gd name="connsiteX43" fmla="*/ 544157 w 1400417"/>
                <a:gd name="connsiteY43" fmla="*/ 1302968 h 1390331"/>
                <a:gd name="connsiteX44" fmla="*/ 555805 w 1400417"/>
                <a:gd name="connsiteY44" fmla="*/ 1314617 h 1390331"/>
                <a:gd name="connsiteX45" fmla="*/ 608223 w 1400417"/>
                <a:gd name="connsiteY45" fmla="*/ 1326265 h 1390331"/>
                <a:gd name="connsiteX46" fmla="*/ 648992 w 1400417"/>
                <a:gd name="connsiteY46" fmla="*/ 1337914 h 1390331"/>
                <a:gd name="connsiteX47" fmla="*/ 701410 w 1400417"/>
                <a:gd name="connsiteY47" fmla="*/ 1343738 h 1390331"/>
                <a:gd name="connsiteX48" fmla="*/ 736355 w 1400417"/>
                <a:gd name="connsiteY48" fmla="*/ 1361210 h 1390331"/>
                <a:gd name="connsiteX49" fmla="*/ 748004 w 1400417"/>
                <a:gd name="connsiteY49" fmla="*/ 1372859 h 1390331"/>
                <a:gd name="connsiteX50" fmla="*/ 771301 w 1400417"/>
                <a:gd name="connsiteY50" fmla="*/ 1378683 h 1390331"/>
                <a:gd name="connsiteX51" fmla="*/ 806246 w 1400417"/>
                <a:gd name="connsiteY51" fmla="*/ 1390331 h 1390331"/>
                <a:gd name="connsiteX52" fmla="*/ 870312 w 1400417"/>
                <a:gd name="connsiteY52" fmla="*/ 1384507 h 1390331"/>
                <a:gd name="connsiteX53" fmla="*/ 986796 w 1400417"/>
                <a:gd name="connsiteY53" fmla="*/ 1372859 h 1390331"/>
                <a:gd name="connsiteX54" fmla="*/ 1027566 w 1400417"/>
                <a:gd name="connsiteY54" fmla="*/ 1326265 h 1390331"/>
                <a:gd name="connsiteX55" fmla="*/ 1056687 w 1400417"/>
                <a:gd name="connsiteY55" fmla="*/ 1285496 h 1390331"/>
                <a:gd name="connsiteX56" fmla="*/ 1085808 w 1400417"/>
                <a:gd name="connsiteY56" fmla="*/ 1256375 h 1390331"/>
                <a:gd name="connsiteX57" fmla="*/ 1120753 w 1400417"/>
                <a:gd name="connsiteY57" fmla="*/ 1233078 h 1390331"/>
                <a:gd name="connsiteX58" fmla="*/ 1138225 w 1400417"/>
                <a:gd name="connsiteY58" fmla="*/ 1215605 h 1390331"/>
                <a:gd name="connsiteX59" fmla="*/ 1149874 w 1400417"/>
                <a:gd name="connsiteY59" fmla="*/ 1198133 h 1390331"/>
                <a:gd name="connsiteX60" fmla="*/ 1190643 w 1400417"/>
                <a:gd name="connsiteY60" fmla="*/ 1180660 h 1390331"/>
                <a:gd name="connsiteX61" fmla="*/ 1213940 w 1400417"/>
                <a:gd name="connsiteY61" fmla="*/ 1169012 h 1390331"/>
                <a:gd name="connsiteX62" fmla="*/ 1237237 w 1400417"/>
                <a:gd name="connsiteY62" fmla="*/ 1163187 h 1390331"/>
                <a:gd name="connsiteX63" fmla="*/ 1260534 w 1400417"/>
                <a:gd name="connsiteY63" fmla="*/ 1151539 h 1390331"/>
                <a:gd name="connsiteX64" fmla="*/ 1278006 w 1400417"/>
                <a:gd name="connsiteY64" fmla="*/ 1145715 h 1390331"/>
                <a:gd name="connsiteX65" fmla="*/ 1289655 w 1400417"/>
                <a:gd name="connsiteY65" fmla="*/ 1134066 h 1390331"/>
                <a:gd name="connsiteX66" fmla="*/ 1312952 w 1400417"/>
                <a:gd name="connsiteY66" fmla="*/ 1087473 h 1390331"/>
                <a:gd name="connsiteX67" fmla="*/ 1330424 w 1400417"/>
                <a:gd name="connsiteY67" fmla="*/ 988461 h 1390331"/>
                <a:gd name="connsiteX68" fmla="*/ 1336248 w 1400417"/>
                <a:gd name="connsiteY68" fmla="*/ 970989 h 1390331"/>
                <a:gd name="connsiteX69" fmla="*/ 1347897 w 1400417"/>
                <a:gd name="connsiteY69" fmla="*/ 918571 h 1390331"/>
                <a:gd name="connsiteX70" fmla="*/ 1377018 w 1400417"/>
                <a:gd name="connsiteY70" fmla="*/ 854505 h 1390331"/>
                <a:gd name="connsiteX71" fmla="*/ 1388666 w 1400417"/>
                <a:gd name="connsiteY71" fmla="*/ 831208 h 1390331"/>
                <a:gd name="connsiteX72" fmla="*/ 1394490 w 1400417"/>
                <a:gd name="connsiteY72" fmla="*/ 813735 h 1390331"/>
                <a:gd name="connsiteX73" fmla="*/ 1394490 w 1400417"/>
                <a:gd name="connsiteY73" fmla="*/ 563295 h 1390331"/>
                <a:gd name="connsiteX74" fmla="*/ 1382842 w 1400417"/>
                <a:gd name="connsiteY74" fmla="*/ 481756 h 1390331"/>
                <a:gd name="connsiteX75" fmla="*/ 1359545 w 1400417"/>
                <a:gd name="connsiteY75" fmla="*/ 353623 h 1390331"/>
                <a:gd name="connsiteX76" fmla="*/ 1353721 w 1400417"/>
                <a:gd name="connsiteY76" fmla="*/ 336151 h 1390331"/>
                <a:gd name="connsiteX77" fmla="*/ 1330424 w 1400417"/>
                <a:gd name="connsiteY77" fmla="*/ 301205 h 1390331"/>
                <a:gd name="connsiteX78" fmla="*/ 1301303 w 1400417"/>
                <a:gd name="connsiteY78" fmla="*/ 272084 h 1390331"/>
                <a:gd name="connsiteX79" fmla="*/ 1283830 w 1400417"/>
                <a:gd name="connsiteY79" fmla="*/ 248787 h 1390331"/>
                <a:gd name="connsiteX80" fmla="*/ 1254709 w 1400417"/>
                <a:gd name="connsiteY80" fmla="*/ 219666 h 1390331"/>
                <a:gd name="connsiteX81" fmla="*/ 1248885 w 1400417"/>
                <a:gd name="connsiteY81" fmla="*/ 202194 h 1390331"/>
                <a:gd name="connsiteX82" fmla="*/ 1225588 w 1400417"/>
                <a:gd name="connsiteY82" fmla="*/ 173073 h 1390331"/>
                <a:gd name="connsiteX83" fmla="*/ 1208116 w 1400417"/>
                <a:gd name="connsiteY83" fmla="*/ 138128 h 1390331"/>
                <a:gd name="connsiteX84" fmla="*/ 1190643 w 1400417"/>
                <a:gd name="connsiteY84" fmla="*/ 109007 h 1390331"/>
                <a:gd name="connsiteX85" fmla="*/ 1167346 w 1400417"/>
                <a:gd name="connsiteY85" fmla="*/ 74061 h 1390331"/>
                <a:gd name="connsiteX86" fmla="*/ 1155698 w 1400417"/>
                <a:gd name="connsiteY86" fmla="*/ 56589 h 1390331"/>
                <a:gd name="connsiteX87" fmla="*/ 1138225 w 1400417"/>
                <a:gd name="connsiteY87" fmla="*/ 50765 h 1390331"/>
                <a:gd name="connsiteX88" fmla="*/ 1074159 w 1400417"/>
                <a:gd name="connsiteY88" fmla="*/ 44940 h 1390331"/>
                <a:gd name="connsiteX89" fmla="*/ 1033390 w 1400417"/>
                <a:gd name="connsiteY89" fmla="*/ 33292 h 1390331"/>
                <a:gd name="connsiteX90" fmla="*/ 998445 w 1400417"/>
                <a:gd name="connsiteY90" fmla="*/ 21644 h 1390331"/>
                <a:gd name="connsiteX91" fmla="*/ 951851 w 1400417"/>
                <a:gd name="connsiteY91" fmla="*/ 9995 h 1390331"/>
                <a:gd name="connsiteX92" fmla="*/ 748004 w 1400417"/>
                <a:gd name="connsiteY92" fmla="*/ 4171 h 1390331"/>
                <a:gd name="connsiteX93" fmla="*/ 648992 w 1400417"/>
                <a:gd name="connsiteY93" fmla="*/ 9995 h 13903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Lst>
              <a:rect l="l" t="t" r="r" b="b"/>
              <a:pathLst>
                <a:path w="1400417" h="1390331">
                  <a:moveTo>
                    <a:pt x="648992" y="9995"/>
                  </a:moveTo>
                  <a:cubicBezTo>
                    <a:pt x="624725" y="12907"/>
                    <a:pt x="618075" y="14925"/>
                    <a:pt x="602399" y="21644"/>
                  </a:cubicBezTo>
                  <a:cubicBezTo>
                    <a:pt x="552038" y="43228"/>
                    <a:pt x="602593" y="25462"/>
                    <a:pt x="561629" y="39116"/>
                  </a:cubicBezTo>
                  <a:cubicBezTo>
                    <a:pt x="555805" y="42999"/>
                    <a:pt x="550553" y="47922"/>
                    <a:pt x="544157" y="50765"/>
                  </a:cubicBezTo>
                  <a:cubicBezTo>
                    <a:pt x="532937" y="55752"/>
                    <a:pt x="520860" y="58530"/>
                    <a:pt x="509211" y="62413"/>
                  </a:cubicBezTo>
                  <a:lnTo>
                    <a:pt x="456794" y="79886"/>
                  </a:lnTo>
                  <a:lnTo>
                    <a:pt x="404376" y="97358"/>
                  </a:lnTo>
                  <a:cubicBezTo>
                    <a:pt x="404371" y="97360"/>
                    <a:pt x="369434" y="109004"/>
                    <a:pt x="369430" y="109007"/>
                  </a:cubicBezTo>
                  <a:cubicBezTo>
                    <a:pt x="363606" y="112890"/>
                    <a:pt x="358392" y="117898"/>
                    <a:pt x="351958" y="120655"/>
                  </a:cubicBezTo>
                  <a:cubicBezTo>
                    <a:pt x="344601" y="123808"/>
                    <a:pt x="336358" y="124280"/>
                    <a:pt x="328661" y="126479"/>
                  </a:cubicBezTo>
                  <a:cubicBezTo>
                    <a:pt x="322758" y="128166"/>
                    <a:pt x="317012" y="130362"/>
                    <a:pt x="311188" y="132303"/>
                  </a:cubicBezTo>
                  <a:cubicBezTo>
                    <a:pt x="285054" y="158439"/>
                    <a:pt x="312618" y="127400"/>
                    <a:pt x="293716" y="161424"/>
                  </a:cubicBezTo>
                  <a:cubicBezTo>
                    <a:pt x="282691" y="181270"/>
                    <a:pt x="260819" y="212478"/>
                    <a:pt x="241298" y="225491"/>
                  </a:cubicBezTo>
                  <a:lnTo>
                    <a:pt x="206353" y="248787"/>
                  </a:lnTo>
                  <a:cubicBezTo>
                    <a:pt x="192506" y="290332"/>
                    <a:pt x="212140" y="240107"/>
                    <a:pt x="183056" y="283733"/>
                  </a:cubicBezTo>
                  <a:cubicBezTo>
                    <a:pt x="179651" y="288841"/>
                    <a:pt x="180213" y="295839"/>
                    <a:pt x="177232" y="301205"/>
                  </a:cubicBezTo>
                  <a:cubicBezTo>
                    <a:pt x="170433" y="313443"/>
                    <a:pt x="161701" y="324502"/>
                    <a:pt x="153935" y="336151"/>
                  </a:cubicBezTo>
                  <a:cubicBezTo>
                    <a:pt x="139241" y="358192"/>
                    <a:pt x="147236" y="348674"/>
                    <a:pt x="130638" y="365272"/>
                  </a:cubicBezTo>
                  <a:cubicBezTo>
                    <a:pt x="111059" y="424009"/>
                    <a:pt x="140937" y="332885"/>
                    <a:pt x="118990" y="406041"/>
                  </a:cubicBezTo>
                  <a:cubicBezTo>
                    <a:pt x="115462" y="417802"/>
                    <a:pt x="114152" y="430769"/>
                    <a:pt x="107341" y="440986"/>
                  </a:cubicBezTo>
                  <a:lnTo>
                    <a:pt x="95693" y="458459"/>
                  </a:lnTo>
                  <a:cubicBezTo>
                    <a:pt x="95544" y="459350"/>
                    <a:pt x="87994" y="510383"/>
                    <a:pt x="84045" y="516701"/>
                  </a:cubicBezTo>
                  <a:cubicBezTo>
                    <a:pt x="78224" y="526014"/>
                    <a:pt x="67337" y="531212"/>
                    <a:pt x="60748" y="539998"/>
                  </a:cubicBezTo>
                  <a:cubicBezTo>
                    <a:pt x="54924" y="547764"/>
                    <a:pt x="48420" y="555063"/>
                    <a:pt x="43275" y="563295"/>
                  </a:cubicBezTo>
                  <a:cubicBezTo>
                    <a:pt x="30495" y="583742"/>
                    <a:pt x="33231" y="584252"/>
                    <a:pt x="25802" y="604064"/>
                  </a:cubicBezTo>
                  <a:cubicBezTo>
                    <a:pt x="22131" y="613853"/>
                    <a:pt x="18037" y="623478"/>
                    <a:pt x="14154" y="633185"/>
                  </a:cubicBezTo>
                  <a:cubicBezTo>
                    <a:pt x="-11683" y="788209"/>
                    <a:pt x="3769" y="682583"/>
                    <a:pt x="14154" y="1040879"/>
                  </a:cubicBezTo>
                  <a:cubicBezTo>
                    <a:pt x="14441" y="1050774"/>
                    <a:pt x="17577" y="1060396"/>
                    <a:pt x="19978" y="1070000"/>
                  </a:cubicBezTo>
                  <a:cubicBezTo>
                    <a:pt x="24421" y="1087771"/>
                    <a:pt x="29156" y="1096651"/>
                    <a:pt x="43275" y="1110770"/>
                  </a:cubicBezTo>
                  <a:cubicBezTo>
                    <a:pt x="48225" y="1115720"/>
                    <a:pt x="54924" y="1118535"/>
                    <a:pt x="60748" y="1122418"/>
                  </a:cubicBezTo>
                  <a:cubicBezTo>
                    <a:pt x="89668" y="1165800"/>
                    <a:pt x="52499" y="1112519"/>
                    <a:pt x="89869" y="1157363"/>
                  </a:cubicBezTo>
                  <a:cubicBezTo>
                    <a:pt x="97809" y="1166891"/>
                    <a:pt x="101865" y="1179703"/>
                    <a:pt x="113166" y="1186484"/>
                  </a:cubicBezTo>
                  <a:cubicBezTo>
                    <a:pt x="118430" y="1189643"/>
                    <a:pt x="124814" y="1190367"/>
                    <a:pt x="130638" y="1192309"/>
                  </a:cubicBezTo>
                  <a:cubicBezTo>
                    <a:pt x="134521" y="1196192"/>
                    <a:pt x="137376" y="1201501"/>
                    <a:pt x="142287" y="1203957"/>
                  </a:cubicBezTo>
                  <a:cubicBezTo>
                    <a:pt x="149446" y="1207537"/>
                    <a:pt x="157887" y="1207582"/>
                    <a:pt x="165583" y="1209781"/>
                  </a:cubicBezTo>
                  <a:cubicBezTo>
                    <a:pt x="171486" y="1211468"/>
                    <a:pt x="177232" y="1213664"/>
                    <a:pt x="183056" y="1215605"/>
                  </a:cubicBezTo>
                  <a:cubicBezTo>
                    <a:pt x="186939" y="1219488"/>
                    <a:pt x="189995" y="1224429"/>
                    <a:pt x="194704" y="1227254"/>
                  </a:cubicBezTo>
                  <a:cubicBezTo>
                    <a:pt x="199968" y="1230413"/>
                    <a:pt x="206274" y="1231391"/>
                    <a:pt x="212177" y="1233078"/>
                  </a:cubicBezTo>
                  <a:cubicBezTo>
                    <a:pt x="239638" y="1240924"/>
                    <a:pt x="243248" y="1240013"/>
                    <a:pt x="276243" y="1244726"/>
                  </a:cubicBezTo>
                  <a:cubicBezTo>
                    <a:pt x="282067" y="1248609"/>
                    <a:pt x="287319" y="1253532"/>
                    <a:pt x="293716" y="1256375"/>
                  </a:cubicBezTo>
                  <a:cubicBezTo>
                    <a:pt x="325847" y="1270655"/>
                    <a:pt x="326462" y="1266017"/>
                    <a:pt x="357782" y="1273847"/>
                  </a:cubicBezTo>
                  <a:cubicBezTo>
                    <a:pt x="388005" y="1281403"/>
                    <a:pt x="363818" y="1280725"/>
                    <a:pt x="404376" y="1285496"/>
                  </a:cubicBezTo>
                  <a:cubicBezTo>
                    <a:pt x="427593" y="1288227"/>
                    <a:pt x="451017" y="1288873"/>
                    <a:pt x="474266" y="1291320"/>
                  </a:cubicBezTo>
                  <a:cubicBezTo>
                    <a:pt x="504769" y="1294531"/>
                    <a:pt x="516044" y="1297346"/>
                    <a:pt x="544157" y="1302968"/>
                  </a:cubicBezTo>
                  <a:cubicBezTo>
                    <a:pt x="548040" y="1306851"/>
                    <a:pt x="551096" y="1311792"/>
                    <a:pt x="555805" y="1314617"/>
                  </a:cubicBezTo>
                  <a:cubicBezTo>
                    <a:pt x="566833" y="1321234"/>
                    <a:pt x="601168" y="1325089"/>
                    <a:pt x="608223" y="1326265"/>
                  </a:cubicBezTo>
                  <a:cubicBezTo>
                    <a:pt x="621267" y="1330613"/>
                    <a:pt x="635415" y="1335825"/>
                    <a:pt x="648992" y="1337914"/>
                  </a:cubicBezTo>
                  <a:cubicBezTo>
                    <a:pt x="666368" y="1340587"/>
                    <a:pt x="683937" y="1341797"/>
                    <a:pt x="701410" y="1343738"/>
                  </a:cubicBezTo>
                  <a:cubicBezTo>
                    <a:pt x="719865" y="1349889"/>
                    <a:pt x="720226" y="1348307"/>
                    <a:pt x="736355" y="1361210"/>
                  </a:cubicBezTo>
                  <a:cubicBezTo>
                    <a:pt x="740643" y="1364640"/>
                    <a:pt x="743092" y="1370403"/>
                    <a:pt x="748004" y="1372859"/>
                  </a:cubicBezTo>
                  <a:cubicBezTo>
                    <a:pt x="755164" y="1376439"/>
                    <a:pt x="763634" y="1376383"/>
                    <a:pt x="771301" y="1378683"/>
                  </a:cubicBezTo>
                  <a:cubicBezTo>
                    <a:pt x="783062" y="1382211"/>
                    <a:pt x="806246" y="1390331"/>
                    <a:pt x="806246" y="1390331"/>
                  </a:cubicBezTo>
                  <a:lnTo>
                    <a:pt x="870312" y="1384507"/>
                  </a:lnTo>
                  <a:cubicBezTo>
                    <a:pt x="978144" y="1376520"/>
                    <a:pt x="931593" y="1386659"/>
                    <a:pt x="986796" y="1372859"/>
                  </a:cubicBezTo>
                  <a:cubicBezTo>
                    <a:pt x="1020867" y="1338788"/>
                    <a:pt x="1008302" y="1355160"/>
                    <a:pt x="1027566" y="1326265"/>
                  </a:cubicBezTo>
                  <a:cubicBezTo>
                    <a:pt x="1042014" y="1282921"/>
                    <a:pt x="1019834" y="1340778"/>
                    <a:pt x="1056687" y="1285496"/>
                  </a:cubicBezTo>
                  <a:cubicBezTo>
                    <a:pt x="1078043" y="1253460"/>
                    <a:pt x="1056686" y="1280644"/>
                    <a:pt x="1085808" y="1256375"/>
                  </a:cubicBezTo>
                  <a:cubicBezTo>
                    <a:pt x="1114894" y="1232137"/>
                    <a:pt x="1090045" y="1243313"/>
                    <a:pt x="1120753" y="1233078"/>
                  </a:cubicBezTo>
                  <a:cubicBezTo>
                    <a:pt x="1126577" y="1227254"/>
                    <a:pt x="1132952" y="1221933"/>
                    <a:pt x="1138225" y="1215605"/>
                  </a:cubicBezTo>
                  <a:cubicBezTo>
                    <a:pt x="1142706" y="1210228"/>
                    <a:pt x="1144924" y="1203083"/>
                    <a:pt x="1149874" y="1198133"/>
                  </a:cubicBezTo>
                  <a:cubicBezTo>
                    <a:pt x="1166400" y="1181607"/>
                    <a:pt x="1169253" y="1188681"/>
                    <a:pt x="1190643" y="1180660"/>
                  </a:cubicBezTo>
                  <a:cubicBezTo>
                    <a:pt x="1198772" y="1177612"/>
                    <a:pt x="1205811" y="1172061"/>
                    <a:pt x="1213940" y="1169012"/>
                  </a:cubicBezTo>
                  <a:cubicBezTo>
                    <a:pt x="1221435" y="1166201"/>
                    <a:pt x="1229742" y="1165998"/>
                    <a:pt x="1237237" y="1163187"/>
                  </a:cubicBezTo>
                  <a:cubicBezTo>
                    <a:pt x="1245366" y="1160138"/>
                    <a:pt x="1252554" y="1154959"/>
                    <a:pt x="1260534" y="1151539"/>
                  </a:cubicBezTo>
                  <a:cubicBezTo>
                    <a:pt x="1266177" y="1149121"/>
                    <a:pt x="1272182" y="1147656"/>
                    <a:pt x="1278006" y="1145715"/>
                  </a:cubicBezTo>
                  <a:cubicBezTo>
                    <a:pt x="1281889" y="1141832"/>
                    <a:pt x="1287199" y="1138978"/>
                    <a:pt x="1289655" y="1134066"/>
                  </a:cubicBezTo>
                  <a:cubicBezTo>
                    <a:pt x="1316424" y="1080528"/>
                    <a:pt x="1286635" y="1113788"/>
                    <a:pt x="1312952" y="1087473"/>
                  </a:cubicBezTo>
                  <a:cubicBezTo>
                    <a:pt x="1339234" y="982339"/>
                    <a:pt x="1311444" y="1102346"/>
                    <a:pt x="1330424" y="988461"/>
                  </a:cubicBezTo>
                  <a:cubicBezTo>
                    <a:pt x="1331433" y="982405"/>
                    <a:pt x="1334759" y="976945"/>
                    <a:pt x="1336248" y="970989"/>
                  </a:cubicBezTo>
                  <a:cubicBezTo>
                    <a:pt x="1348259" y="922947"/>
                    <a:pt x="1335940" y="960424"/>
                    <a:pt x="1347897" y="918571"/>
                  </a:cubicBezTo>
                  <a:cubicBezTo>
                    <a:pt x="1355441" y="892166"/>
                    <a:pt x="1361641" y="885259"/>
                    <a:pt x="1377018" y="854505"/>
                  </a:cubicBezTo>
                  <a:cubicBezTo>
                    <a:pt x="1380901" y="846739"/>
                    <a:pt x="1385921" y="839445"/>
                    <a:pt x="1388666" y="831208"/>
                  </a:cubicBezTo>
                  <a:lnTo>
                    <a:pt x="1394490" y="813735"/>
                  </a:lnTo>
                  <a:cubicBezTo>
                    <a:pt x="1401384" y="675881"/>
                    <a:pt x="1403342" y="709340"/>
                    <a:pt x="1394490" y="563295"/>
                  </a:cubicBezTo>
                  <a:cubicBezTo>
                    <a:pt x="1391312" y="510856"/>
                    <a:pt x="1391986" y="518332"/>
                    <a:pt x="1382842" y="481756"/>
                  </a:cubicBezTo>
                  <a:cubicBezTo>
                    <a:pt x="1369670" y="376379"/>
                    <a:pt x="1381094" y="418268"/>
                    <a:pt x="1359545" y="353623"/>
                  </a:cubicBezTo>
                  <a:cubicBezTo>
                    <a:pt x="1357604" y="347799"/>
                    <a:pt x="1358062" y="340492"/>
                    <a:pt x="1353721" y="336151"/>
                  </a:cubicBezTo>
                  <a:cubicBezTo>
                    <a:pt x="1332961" y="315389"/>
                    <a:pt x="1349230" y="334115"/>
                    <a:pt x="1330424" y="301205"/>
                  </a:cubicBezTo>
                  <a:cubicBezTo>
                    <a:pt x="1309716" y="264967"/>
                    <a:pt x="1329777" y="300558"/>
                    <a:pt x="1301303" y="272084"/>
                  </a:cubicBezTo>
                  <a:cubicBezTo>
                    <a:pt x="1294439" y="265220"/>
                    <a:pt x="1290279" y="256042"/>
                    <a:pt x="1283830" y="248787"/>
                  </a:cubicBezTo>
                  <a:cubicBezTo>
                    <a:pt x="1274710" y="238527"/>
                    <a:pt x="1254709" y="219666"/>
                    <a:pt x="1254709" y="219666"/>
                  </a:cubicBezTo>
                  <a:cubicBezTo>
                    <a:pt x="1252768" y="213842"/>
                    <a:pt x="1251630" y="207685"/>
                    <a:pt x="1248885" y="202194"/>
                  </a:cubicBezTo>
                  <a:cubicBezTo>
                    <a:pt x="1241537" y="187497"/>
                    <a:pt x="1236425" y="183909"/>
                    <a:pt x="1225588" y="173073"/>
                  </a:cubicBezTo>
                  <a:cubicBezTo>
                    <a:pt x="1210949" y="129153"/>
                    <a:pt x="1230696" y="183290"/>
                    <a:pt x="1208116" y="138128"/>
                  </a:cubicBezTo>
                  <a:cubicBezTo>
                    <a:pt x="1192995" y="107886"/>
                    <a:pt x="1213395" y="131757"/>
                    <a:pt x="1190643" y="109007"/>
                  </a:cubicBezTo>
                  <a:cubicBezTo>
                    <a:pt x="1180408" y="78300"/>
                    <a:pt x="1191584" y="103146"/>
                    <a:pt x="1167346" y="74061"/>
                  </a:cubicBezTo>
                  <a:cubicBezTo>
                    <a:pt x="1162865" y="68684"/>
                    <a:pt x="1161164" y="60962"/>
                    <a:pt x="1155698" y="56589"/>
                  </a:cubicBezTo>
                  <a:cubicBezTo>
                    <a:pt x="1150904" y="52754"/>
                    <a:pt x="1144303" y="51633"/>
                    <a:pt x="1138225" y="50765"/>
                  </a:cubicBezTo>
                  <a:cubicBezTo>
                    <a:pt x="1116997" y="47732"/>
                    <a:pt x="1095514" y="46882"/>
                    <a:pt x="1074159" y="44940"/>
                  </a:cubicBezTo>
                  <a:cubicBezTo>
                    <a:pt x="1015451" y="25371"/>
                    <a:pt x="1106509" y="55227"/>
                    <a:pt x="1033390" y="33292"/>
                  </a:cubicBezTo>
                  <a:cubicBezTo>
                    <a:pt x="1021629" y="29764"/>
                    <a:pt x="1010357" y="24622"/>
                    <a:pt x="998445" y="21644"/>
                  </a:cubicBezTo>
                  <a:cubicBezTo>
                    <a:pt x="982914" y="17761"/>
                    <a:pt x="967854" y="10452"/>
                    <a:pt x="951851" y="9995"/>
                  </a:cubicBezTo>
                  <a:lnTo>
                    <a:pt x="748004" y="4171"/>
                  </a:lnTo>
                  <a:cubicBezTo>
                    <a:pt x="703989" y="-6832"/>
                    <a:pt x="673259" y="7083"/>
                    <a:pt x="648992" y="9995"/>
                  </a:cubicBezTo>
                  <a:close/>
                </a:path>
              </a:pathLst>
            </a:custGeom>
            <a:solidFill>
              <a:schemeClr val="accent4">
                <a:lumMod val="40000"/>
                <a:lumOff val="60000"/>
              </a:schemeClr>
            </a:solid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Oval 3"/>
            <p:cNvSpPr/>
            <p:nvPr/>
          </p:nvSpPr>
          <p:spPr>
            <a:xfrm>
              <a:off x="3833368" y="2403923"/>
              <a:ext cx="1227869" cy="1245902"/>
            </a:xfrm>
            <a:prstGeom prst="ellipse">
              <a:avLst/>
            </a:prstGeom>
            <a:pattFill prst="pct60">
              <a:fgClr>
                <a:srgbClr val="C00000"/>
              </a:fgClr>
              <a:bgClr>
                <a:schemeClr val="bg1"/>
              </a:bgClr>
            </a:pattFill>
            <a:ln w="15875">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sp>
        <p:nvSpPr>
          <p:cNvPr id="84" name="TextBox 83"/>
          <p:cNvSpPr txBox="1"/>
          <p:nvPr/>
        </p:nvSpPr>
        <p:spPr>
          <a:xfrm>
            <a:off x="68165" y="108752"/>
            <a:ext cx="5354735" cy="156966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white"/>
                </a:solidFill>
                <a:effectLst/>
                <a:uLnTx/>
                <a:uFillTx/>
                <a:latin typeface="Arial" panose="020B0604020202020204" pitchFamily="34" charset="0"/>
                <a:ea typeface="+mn-ea"/>
                <a:cs typeface="Arial" panose="020B0604020202020204" pitchFamily="34" charset="0"/>
              </a:rPr>
              <a:t>&gt;3 Million Years After CAI formation:</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M</a:t>
            </a:r>
            <a:r>
              <a:rPr kumimoji="0" lang="en-US" sz="2400" b="0" i="0" u="none" strike="noStrike" kern="1200" cap="none" spc="0" normalizeH="0" baseline="0" noProof="0" dirty="0" smtClean="0">
                <a:ln>
                  <a:noFill/>
                </a:ln>
                <a:solidFill>
                  <a:prstClr val="white"/>
                </a:solidFill>
                <a:effectLst/>
                <a:uLnTx/>
                <a:uFillTx/>
                <a:latin typeface="Arial" panose="020B0604020202020204" pitchFamily="34" charset="0"/>
                <a:ea typeface="+mn-ea"/>
                <a:cs typeface="Arial" panose="020B0604020202020204" pitchFamily="34" charset="0"/>
              </a:rPr>
              <a:t>agma ocean overturn delivers material with low D/H to core-mantle boundary</a:t>
            </a:r>
            <a:endParaRPr kumimoji="0" lang="en-US" sz="24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p:txBody>
      </p:sp>
      <p:sp>
        <p:nvSpPr>
          <p:cNvPr id="85" name="TextBox 84"/>
          <p:cNvSpPr txBox="1"/>
          <p:nvPr/>
        </p:nvSpPr>
        <p:spPr>
          <a:xfrm>
            <a:off x="5542442" y="1227464"/>
            <a:ext cx="2908168" cy="307777"/>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srgbClr val="4472C4">
                    <a:lumMod val="60000"/>
                    <a:lumOff val="40000"/>
                  </a:srgbClr>
                </a:solidFill>
                <a:effectLst/>
                <a:uLnTx/>
                <a:uFillTx/>
                <a:latin typeface="Arial" panose="020B0604020202020204" pitchFamily="34" charset="0"/>
                <a:ea typeface="+mn-ea"/>
                <a:cs typeface="Arial" panose="020B0604020202020204" pitchFamily="34" charset="0"/>
              </a:rPr>
              <a:t>m</a:t>
            </a:r>
            <a:r>
              <a:rPr kumimoji="0" lang="en-US" sz="1400" b="1" i="0" u="none" strike="noStrike" kern="1200" cap="none" spc="0" normalizeH="0" baseline="0" noProof="0" dirty="0" smtClean="0">
                <a:ln>
                  <a:noFill/>
                </a:ln>
                <a:solidFill>
                  <a:srgbClr val="4472C4">
                    <a:lumMod val="60000"/>
                    <a:lumOff val="40000"/>
                  </a:srgbClr>
                </a:solidFill>
                <a:effectLst/>
                <a:uLnTx/>
                <a:uFillTx/>
                <a:latin typeface="Arial" panose="020B0604020202020204" pitchFamily="34" charset="0"/>
                <a:ea typeface="+mn-ea"/>
                <a:cs typeface="Arial" panose="020B0604020202020204" pitchFamily="34" charset="0"/>
              </a:rPr>
              <a:t>agma ocean: D/H = ~150 x 10</a:t>
            </a:r>
            <a:r>
              <a:rPr kumimoji="0" lang="en-US" sz="1400" b="1" i="0" u="none" strike="noStrike" kern="1200" cap="none" spc="0" normalizeH="0" baseline="30000" noProof="0" dirty="0" smtClean="0">
                <a:ln>
                  <a:noFill/>
                </a:ln>
                <a:solidFill>
                  <a:srgbClr val="4472C4">
                    <a:lumMod val="60000"/>
                    <a:lumOff val="40000"/>
                  </a:srgbClr>
                </a:solidFill>
                <a:effectLst/>
                <a:uLnTx/>
                <a:uFillTx/>
                <a:latin typeface="Arial" panose="020B0604020202020204" pitchFamily="34" charset="0"/>
                <a:ea typeface="+mn-ea"/>
                <a:cs typeface="Arial" panose="020B0604020202020204" pitchFamily="34" charset="0"/>
              </a:rPr>
              <a:t>-6</a:t>
            </a:r>
            <a:endParaRPr kumimoji="0" lang="en-US" sz="1400" b="1" i="0" u="none" strike="noStrike" kern="1200" cap="none" spc="0" normalizeH="0" baseline="30000" noProof="0" dirty="0">
              <a:ln>
                <a:noFill/>
              </a:ln>
              <a:solidFill>
                <a:srgbClr val="4472C4">
                  <a:lumMod val="60000"/>
                  <a:lumOff val="40000"/>
                </a:srgbClr>
              </a:solidFill>
              <a:effectLst/>
              <a:uLnTx/>
              <a:uFillTx/>
              <a:latin typeface="Arial" panose="020B0604020202020204" pitchFamily="34" charset="0"/>
              <a:ea typeface="+mn-ea"/>
              <a:cs typeface="Arial" panose="020B0604020202020204" pitchFamily="34" charset="0"/>
            </a:endParaRPr>
          </a:p>
        </p:txBody>
      </p:sp>
      <p:cxnSp>
        <p:nvCxnSpPr>
          <p:cNvPr id="86" name="Straight Arrow Connector 85"/>
          <p:cNvCxnSpPr/>
          <p:nvPr/>
        </p:nvCxnSpPr>
        <p:spPr>
          <a:xfrm flipH="1">
            <a:off x="5352443" y="1535241"/>
            <a:ext cx="1304622" cy="957518"/>
          </a:xfrm>
          <a:prstGeom prst="straightConnector1">
            <a:avLst/>
          </a:prstGeom>
          <a:ln w="38100">
            <a:tailEnd type="arrow" w="med" len="lg"/>
          </a:ln>
        </p:spPr>
        <p:style>
          <a:lnRef idx="1">
            <a:schemeClr val="accent1"/>
          </a:lnRef>
          <a:fillRef idx="0">
            <a:schemeClr val="accent1"/>
          </a:fillRef>
          <a:effectRef idx="0">
            <a:schemeClr val="accent1"/>
          </a:effectRef>
          <a:fontRef idx="minor">
            <a:schemeClr val="tx1"/>
          </a:fontRef>
        </p:style>
      </p:cxnSp>
      <p:sp>
        <p:nvSpPr>
          <p:cNvPr id="90" name="TextBox 89"/>
          <p:cNvSpPr txBox="1"/>
          <p:nvPr/>
        </p:nvSpPr>
        <p:spPr>
          <a:xfrm>
            <a:off x="6127610" y="3026874"/>
            <a:ext cx="3016390" cy="73866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smtClean="0">
                <a:ln>
                  <a:noFill/>
                </a:ln>
                <a:solidFill>
                  <a:srgbClr val="4472C4">
                    <a:lumMod val="60000"/>
                    <a:lumOff val="40000"/>
                  </a:srgbClr>
                </a:solidFill>
                <a:effectLst/>
                <a:uLnTx/>
                <a:uFillTx/>
                <a:latin typeface="Arial" panose="020B0604020202020204" pitchFamily="34" charset="0"/>
                <a:ea typeface="+mn-ea"/>
                <a:cs typeface="Arial" panose="020B0604020202020204" pitchFamily="34" charset="0"/>
              </a:rPr>
              <a:t>Cumulates that interacted with atmosphere: D/H = ~109 x 10</a:t>
            </a:r>
            <a:r>
              <a:rPr kumimoji="0" lang="en-US" sz="1400" b="1" i="0" u="none" strike="noStrike" kern="1200" cap="none" spc="0" normalizeH="0" baseline="30000" noProof="0" dirty="0" smtClean="0">
                <a:ln>
                  <a:noFill/>
                </a:ln>
                <a:solidFill>
                  <a:srgbClr val="4472C4">
                    <a:lumMod val="60000"/>
                    <a:lumOff val="40000"/>
                  </a:srgbClr>
                </a:solidFill>
                <a:effectLst/>
                <a:uLnTx/>
                <a:uFillTx/>
                <a:latin typeface="Arial" panose="020B0604020202020204" pitchFamily="34" charset="0"/>
                <a:ea typeface="+mn-ea"/>
                <a:cs typeface="Arial" panose="020B0604020202020204" pitchFamily="34" charset="0"/>
              </a:rPr>
              <a:t>-6</a:t>
            </a:r>
            <a:endParaRPr kumimoji="0" lang="en-US" sz="1400" b="1" i="0" u="none" strike="noStrike" kern="1200" cap="none" spc="0" normalizeH="0" baseline="0" noProof="0" dirty="0" smtClean="0">
              <a:ln>
                <a:noFill/>
              </a:ln>
              <a:solidFill>
                <a:srgbClr val="4472C4">
                  <a:lumMod val="60000"/>
                  <a:lumOff val="40000"/>
                </a:srgbClr>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smtClean="0">
                <a:ln>
                  <a:noFill/>
                </a:ln>
                <a:solidFill>
                  <a:srgbClr val="4472C4">
                    <a:lumMod val="60000"/>
                    <a:lumOff val="40000"/>
                  </a:srgbClr>
                </a:solidFill>
                <a:effectLst/>
                <a:uLnTx/>
                <a:uFillTx/>
                <a:latin typeface="Arial" panose="020B0604020202020204" pitchFamily="34" charset="0"/>
                <a:ea typeface="+mn-ea"/>
                <a:cs typeface="Arial" panose="020B0604020202020204" pitchFamily="34" charset="0"/>
              </a:rPr>
              <a:t>(thickness exaggerated)</a:t>
            </a:r>
            <a:endParaRPr kumimoji="0" lang="en-US" sz="1400" b="1" i="0" u="none" strike="noStrike" kern="1200" cap="none" spc="0" normalizeH="0" baseline="0" noProof="0" dirty="0">
              <a:ln>
                <a:noFill/>
              </a:ln>
              <a:solidFill>
                <a:srgbClr val="4472C4">
                  <a:lumMod val="60000"/>
                  <a:lumOff val="40000"/>
                </a:srgbClr>
              </a:solidFill>
              <a:effectLst/>
              <a:uLnTx/>
              <a:uFillTx/>
              <a:latin typeface="Arial" panose="020B0604020202020204" pitchFamily="34" charset="0"/>
              <a:ea typeface="+mn-ea"/>
              <a:cs typeface="Arial" panose="020B0604020202020204" pitchFamily="34" charset="0"/>
            </a:endParaRPr>
          </a:p>
        </p:txBody>
      </p:sp>
      <p:cxnSp>
        <p:nvCxnSpPr>
          <p:cNvPr id="91" name="Straight Arrow Connector 90"/>
          <p:cNvCxnSpPr>
            <a:stCxn id="90" idx="1"/>
          </p:cNvCxnSpPr>
          <p:nvPr/>
        </p:nvCxnSpPr>
        <p:spPr>
          <a:xfrm flipH="1" flipV="1">
            <a:off x="5045189" y="3278194"/>
            <a:ext cx="1082421" cy="118012"/>
          </a:xfrm>
          <a:prstGeom prst="straightConnector1">
            <a:avLst/>
          </a:prstGeom>
          <a:ln w="38100">
            <a:tailEnd type="arrow" w="med" len="lg"/>
          </a:ln>
        </p:spPr>
        <p:style>
          <a:lnRef idx="1">
            <a:schemeClr val="accent1"/>
          </a:lnRef>
          <a:fillRef idx="0">
            <a:schemeClr val="accent1"/>
          </a:fillRef>
          <a:effectRef idx="0">
            <a:schemeClr val="accent1"/>
          </a:effectRef>
          <a:fontRef idx="minor">
            <a:schemeClr val="tx1"/>
          </a:fontRef>
        </p:style>
      </p:cxnSp>
      <p:sp>
        <p:nvSpPr>
          <p:cNvPr id="96" name="TextBox 95"/>
          <p:cNvSpPr txBox="1"/>
          <p:nvPr/>
        </p:nvSpPr>
        <p:spPr>
          <a:xfrm>
            <a:off x="84710" y="4409151"/>
            <a:ext cx="6042900" cy="230832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white"/>
                </a:solidFill>
                <a:effectLst/>
                <a:uLnTx/>
                <a:uFillTx/>
                <a:latin typeface="Arial" panose="020B0604020202020204" pitchFamily="34" charset="0"/>
                <a:ea typeface="+mn-ea"/>
                <a:cs typeface="Arial" panose="020B0604020202020204" pitchFamily="34" charset="0"/>
              </a:rPr>
              <a:t>Highly </a:t>
            </a:r>
            <a:r>
              <a:rPr kumimoji="0" lang="en-US" sz="2400" b="0" i="0" u="none" strike="noStrike" kern="1200" cap="none" spc="0" normalizeH="0" baseline="0" noProof="0" dirty="0" err="1" smtClean="0">
                <a:ln>
                  <a:noFill/>
                </a:ln>
                <a:solidFill>
                  <a:prstClr val="white"/>
                </a:solidFill>
                <a:effectLst/>
                <a:uLnTx/>
                <a:uFillTx/>
                <a:latin typeface="Arial" panose="020B0604020202020204" pitchFamily="34" charset="0"/>
                <a:ea typeface="+mn-ea"/>
                <a:cs typeface="Arial" panose="020B0604020202020204" pitchFamily="34" charset="0"/>
              </a:rPr>
              <a:t>convecting</a:t>
            </a:r>
            <a:r>
              <a:rPr kumimoji="0" lang="en-US" sz="2400" b="0" i="0" u="none" strike="noStrike" kern="1200" cap="none" spc="0" normalizeH="0" baseline="0" noProof="0" dirty="0" smtClean="0">
                <a:ln>
                  <a:noFill/>
                </a:ln>
                <a:solidFill>
                  <a:prstClr val="white"/>
                </a:solidFill>
                <a:effectLst/>
                <a:uLnTx/>
                <a:uFillTx/>
                <a:latin typeface="Arial" panose="020B0604020202020204" pitchFamily="34" charset="0"/>
                <a:ea typeface="+mn-ea"/>
                <a:cs typeface="Arial" panose="020B0604020202020204" pitchFamily="34" charset="0"/>
              </a:rPr>
              <a:t> magma ocean (</a:t>
            </a:r>
            <a:r>
              <a:rPr kumimoji="0" lang="en-US" sz="2400" b="0" i="0" u="none" strike="noStrike" kern="1200" cap="none" spc="0" normalizeH="0" baseline="0" noProof="0" dirty="0" smtClean="0">
                <a:ln>
                  <a:noFill/>
                </a:ln>
                <a:solidFill>
                  <a:prstClr val="white">
                    <a:lumMod val="75000"/>
                  </a:prstClr>
                </a:solidFill>
                <a:effectLst/>
                <a:uLnTx/>
                <a:uFillTx/>
                <a:latin typeface="Arial" panose="020B0604020202020204" pitchFamily="34" charset="0"/>
                <a:ea typeface="+mn-ea"/>
                <a:cs typeface="Arial" panose="020B0604020202020204" pitchFamily="34" charset="0"/>
              </a:rPr>
              <a:t>gray</a:t>
            </a:r>
            <a:r>
              <a:rPr kumimoji="0" lang="en-US" sz="2400" b="0" i="0" u="none" strike="noStrike" kern="1200" cap="none" spc="0" normalizeH="0" baseline="0" noProof="0" dirty="0" smtClean="0">
                <a:ln>
                  <a:noFill/>
                </a:ln>
                <a:solidFill>
                  <a:prstClr val="white"/>
                </a:solidFill>
                <a:effectLst/>
                <a:uLnTx/>
                <a:uFillTx/>
                <a:latin typeface="Arial" panose="020B0604020202020204" pitchFamily="34" charset="0"/>
                <a:ea typeface="+mn-ea"/>
                <a:cs typeface="Arial" panose="020B0604020202020204" pitchFamily="34" charset="0"/>
              </a:rPr>
              <a:t>) overturns and mixes materials with </a:t>
            </a:r>
            <a:r>
              <a:rPr kumimoji="0" lang="en-US" sz="24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low D/H</a:t>
            </a:r>
            <a:r>
              <a:rPr kumimoji="0" lang="en-US" sz="2400" b="0" i="0" u="none" strike="noStrike" kern="1200" cap="none" spc="0" normalizeH="0" baseline="0" noProof="0" dirty="0" smtClean="0">
                <a:ln>
                  <a:noFill/>
                </a:ln>
                <a:solidFill>
                  <a:prstClr val="white"/>
                </a:solidFill>
                <a:effectLst/>
                <a:uLnTx/>
                <a:uFillTx/>
                <a:latin typeface="Arial" panose="020B0604020202020204" pitchFamily="34" charset="0"/>
                <a:ea typeface="+mn-ea"/>
                <a:cs typeface="Arial" panose="020B0604020202020204" pitchFamily="34" charset="0"/>
              </a:rPr>
              <a:t> throughout the mantle. However, some low D/H melt or rock sinks to the core-mantle </a:t>
            </a:r>
            <a:r>
              <a:rPr kumimoji="0" lang="en-US" sz="2400" b="0" i="0" u="none" strike="noStrike" kern="1200" cap="none" spc="0" normalizeH="0" baseline="0" noProof="0" dirty="0" smtClean="0">
                <a:ln>
                  <a:noFill/>
                </a:ln>
                <a:solidFill>
                  <a:prstClr val="white"/>
                </a:solidFill>
                <a:effectLst/>
                <a:uLnTx/>
                <a:uFillTx/>
                <a:latin typeface="Arial" panose="020B0604020202020204" pitchFamily="34" charset="0"/>
                <a:ea typeface="+mn-ea"/>
                <a:cs typeface="Arial" panose="020B0604020202020204" pitchFamily="34" charset="0"/>
              </a:rPr>
              <a:t>boundary. </a:t>
            </a:r>
            <a:r>
              <a:rPr kumimoji="0" lang="en-US" sz="2400" b="0" i="0" u="none" strike="noStrike" kern="1200" cap="none" spc="0" normalizeH="0" baseline="0" noProof="0" dirty="0" smtClean="0">
                <a:ln>
                  <a:noFill/>
                </a:ln>
                <a:solidFill>
                  <a:prstClr val="white"/>
                </a:solidFill>
                <a:effectLst/>
                <a:uLnTx/>
                <a:uFillTx/>
                <a:latin typeface="Arial" panose="020B0604020202020204" pitchFamily="34" charset="0"/>
                <a:ea typeface="+mn-ea"/>
                <a:cs typeface="Arial" panose="020B0604020202020204" pitchFamily="34" charset="0"/>
              </a:rPr>
              <a:t>Earth continues to </a:t>
            </a:r>
            <a:r>
              <a:rPr kumimoji="0" lang="en-US" sz="2400" b="0" i="0" u="none" strike="noStrike" kern="1200" cap="none" spc="0" normalizeH="0" baseline="0" noProof="0" dirty="0" smtClean="0">
                <a:ln>
                  <a:noFill/>
                </a:ln>
                <a:solidFill>
                  <a:prstClr val="white"/>
                </a:solidFill>
                <a:effectLst/>
                <a:uLnTx/>
                <a:uFillTx/>
                <a:latin typeface="Arial" panose="020B0604020202020204" pitchFamily="34" charset="0"/>
                <a:ea typeface="+mn-ea"/>
                <a:cs typeface="Arial" panose="020B0604020202020204" pitchFamily="34" charset="0"/>
              </a:rPr>
              <a:t>grow</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white"/>
                </a:solidFill>
                <a:effectLst/>
                <a:uLnTx/>
                <a:uFillTx/>
                <a:latin typeface="Arial" panose="020B0604020202020204" pitchFamily="34" charset="0"/>
                <a:ea typeface="+mn-ea"/>
                <a:cs typeface="Arial" panose="020B0604020202020204" pitchFamily="34" charset="0"/>
              </a:rPr>
              <a:t>by </a:t>
            </a:r>
            <a:r>
              <a:rPr kumimoji="0" lang="en-US" sz="2400" b="0" i="0" u="none" strike="noStrike" kern="1200" cap="none" spc="0" normalizeH="0" baseline="0" noProof="0" dirty="0" smtClean="0">
                <a:ln>
                  <a:noFill/>
                </a:ln>
                <a:solidFill>
                  <a:prstClr val="white"/>
                </a:solidFill>
                <a:effectLst/>
                <a:uLnTx/>
                <a:uFillTx/>
                <a:latin typeface="Arial" panose="020B0604020202020204" pitchFamily="34" charset="0"/>
                <a:ea typeface="+mn-ea"/>
                <a:cs typeface="Arial" panose="020B0604020202020204" pitchFamily="34" charset="0"/>
              </a:rPr>
              <a:t>accretion.</a:t>
            </a:r>
            <a:endParaRPr kumimoji="0" lang="en-US" sz="24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p:txBody>
      </p:sp>
      <p:sp>
        <p:nvSpPr>
          <p:cNvPr id="98" name="TextBox 97"/>
          <p:cNvSpPr txBox="1"/>
          <p:nvPr/>
        </p:nvSpPr>
        <p:spPr>
          <a:xfrm>
            <a:off x="2345581" y="3729821"/>
            <a:ext cx="938077" cy="400110"/>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smtClean="0">
                <a:ln>
                  <a:noFill/>
                </a:ln>
                <a:solidFill>
                  <a:prstClr val="white"/>
                </a:solidFill>
                <a:effectLst/>
                <a:uLnTx/>
                <a:uFillTx/>
                <a:latin typeface="Arial" panose="020B0604020202020204" pitchFamily="34" charset="0"/>
                <a:ea typeface="+mn-ea"/>
                <a:cs typeface="Arial" panose="020B0604020202020204" pitchFamily="34" charset="0"/>
              </a:rPr>
              <a:t>0.4 M</a:t>
            </a:r>
            <a:r>
              <a:rPr kumimoji="0" lang="en-US" sz="2000" b="1" i="0" u="none" strike="noStrike" kern="1200" cap="none" spc="0" normalizeH="0" baseline="-25000" noProof="0" dirty="0" smtClean="0">
                <a:ln>
                  <a:noFill/>
                </a:ln>
                <a:solidFill>
                  <a:prstClr val="white"/>
                </a:solidFill>
                <a:effectLst/>
                <a:uLnTx/>
                <a:uFillTx/>
                <a:latin typeface="Arial" panose="020B0604020202020204" pitchFamily="34" charset="0"/>
                <a:ea typeface="+mn-ea"/>
                <a:cs typeface="Arial" panose="020B0604020202020204" pitchFamily="34" charset="0"/>
              </a:rPr>
              <a:t>E</a:t>
            </a:r>
            <a:endParaRPr kumimoji="0" lang="en-US" sz="2000" b="1" i="0" u="none" strike="noStrike" kern="1200" cap="none" spc="0" normalizeH="0" baseline="-25000" noProof="0" dirty="0">
              <a:ln>
                <a:noFill/>
              </a:ln>
              <a:solidFill>
                <a:prstClr val="white"/>
              </a:solidFill>
              <a:effectLst/>
              <a:uLnTx/>
              <a:uFillTx/>
              <a:latin typeface="Arial" panose="020B0604020202020204" pitchFamily="34" charset="0"/>
              <a:ea typeface="+mn-ea"/>
              <a:cs typeface="Arial" panose="020B0604020202020204" pitchFamily="34" charset="0"/>
            </a:endParaRPr>
          </a:p>
        </p:txBody>
      </p:sp>
      <p:sp>
        <p:nvSpPr>
          <p:cNvPr id="103" name="Oval 102"/>
          <p:cNvSpPr/>
          <p:nvPr/>
        </p:nvSpPr>
        <p:spPr>
          <a:xfrm>
            <a:off x="8556771" y="6300132"/>
            <a:ext cx="360727" cy="360727"/>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4</a:t>
            </a:r>
            <a:endPar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35" name="TextBox 34"/>
          <p:cNvSpPr txBox="1"/>
          <p:nvPr/>
        </p:nvSpPr>
        <p:spPr>
          <a:xfrm>
            <a:off x="4251023" y="6248400"/>
            <a:ext cx="4207177" cy="430887"/>
          </a:xfrm>
          <a:prstGeom prst="rect">
            <a:avLst/>
          </a:prstGeom>
          <a:noFill/>
        </p:spPr>
        <p:txBody>
          <a:bodyPr wrap="square" rtlCol="0">
            <a:spAutoFit/>
          </a:bodyPr>
          <a:lstStyle/>
          <a:p>
            <a:pPr eaLnBrk="1" fontAlgn="auto" hangingPunct="1">
              <a:spcBef>
                <a:spcPts val="0"/>
              </a:spcBef>
              <a:spcAft>
                <a:spcPts val="0"/>
              </a:spcAft>
            </a:pPr>
            <a:r>
              <a:rPr lang="en-US" sz="1200" dirty="0">
                <a:solidFill>
                  <a:schemeClr val="bg1">
                    <a:lumMod val="65000"/>
                  </a:schemeClr>
                </a:solidFill>
                <a:latin typeface="Calibri" panose="020F0502020204030204"/>
              </a:rPr>
              <a:t>http://www.psrd.hawaii.edu/Dec18/origin-earth-water.html</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1000" b="0" i="0" u="none" strike="noStrike" kern="1200" cap="none" spc="0" normalizeH="0" baseline="0" noProof="0" dirty="0" smtClean="0">
                <a:ln>
                  <a:noFill/>
                </a:ln>
                <a:solidFill>
                  <a:schemeClr val="bg1">
                    <a:lumMod val="65000"/>
                  </a:schemeClr>
                </a:solidFill>
                <a:effectLst/>
                <a:uLnTx/>
                <a:uFillTx/>
                <a:latin typeface="Calibri" panose="020F0502020204030204"/>
                <a:ea typeface="+mn-ea"/>
                <a:cs typeface="+mn-cs"/>
              </a:rPr>
              <a:t>(</a:t>
            </a:r>
            <a:r>
              <a:rPr kumimoji="0" lang="fr-FR" sz="1000" b="0" i="0" u="none" strike="noStrike" kern="1200" cap="none" spc="0" normalizeH="0" baseline="0" noProof="0" dirty="0">
                <a:ln>
                  <a:noFill/>
                </a:ln>
                <a:solidFill>
                  <a:schemeClr val="bg1">
                    <a:lumMod val="65000"/>
                  </a:schemeClr>
                </a:solidFill>
                <a:effectLst/>
                <a:uLnTx/>
                <a:uFillTx/>
                <a:latin typeface="Calibri" panose="020F0502020204030204"/>
                <a:ea typeface="+mn-ea"/>
                <a:cs typeface="+mn-cs"/>
              </a:rPr>
              <a:t>Figure </a:t>
            </a:r>
            <a:r>
              <a:rPr kumimoji="0" lang="fr-FR" sz="1000" b="0" i="0" u="none" strike="noStrike" kern="1200" cap="none" spc="0" normalizeH="0" baseline="0" noProof="0" dirty="0" err="1">
                <a:ln>
                  <a:noFill/>
                </a:ln>
                <a:solidFill>
                  <a:schemeClr val="bg1">
                    <a:lumMod val="65000"/>
                  </a:schemeClr>
                </a:solidFill>
                <a:effectLst/>
                <a:uLnTx/>
                <a:uFillTx/>
                <a:latin typeface="Calibri" panose="020F0502020204030204"/>
                <a:ea typeface="+mn-ea"/>
                <a:cs typeface="+mn-cs"/>
              </a:rPr>
              <a:t>based</a:t>
            </a:r>
            <a:r>
              <a:rPr kumimoji="0" lang="fr-FR" sz="1000" b="0" i="0" u="none" strike="noStrike" kern="1200" cap="none" spc="0" normalizeH="0" baseline="0" noProof="0" dirty="0">
                <a:ln>
                  <a:noFill/>
                </a:ln>
                <a:solidFill>
                  <a:schemeClr val="bg1">
                    <a:lumMod val="65000"/>
                  </a:schemeClr>
                </a:solidFill>
                <a:effectLst/>
                <a:uLnTx/>
                <a:uFillTx/>
                <a:latin typeface="Calibri" panose="020F0502020204030204"/>
                <a:ea typeface="+mn-ea"/>
                <a:cs typeface="+mn-cs"/>
              </a:rPr>
              <a:t> on Wu </a:t>
            </a:r>
            <a:r>
              <a:rPr kumimoji="0" lang="fr-FR" sz="1000" b="0" i="1" u="none" strike="noStrike" kern="1200" cap="none" spc="0" normalizeH="0" baseline="0" noProof="0" dirty="0">
                <a:ln>
                  <a:noFill/>
                </a:ln>
                <a:solidFill>
                  <a:schemeClr val="bg1">
                    <a:lumMod val="65000"/>
                  </a:schemeClr>
                </a:solidFill>
                <a:effectLst/>
                <a:uLnTx/>
                <a:uFillTx/>
                <a:latin typeface="Calibri" panose="020F0502020204030204"/>
                <a:ea typeface="+mn-ea"/>
                <a:cs typeface="+mn-cs"/>
              </a:rPr>
              <a:t>et al</a:t>
            </a:r>
            <a:r>
              <a:rPr kumimoji="0" lang="fr-FR" sz="1000" b="0" i="0" u="none" strike="noStrike" kern="1200" cap="none" spc="0" normalizeH="0" baseline="0" noProof="0" dirty="0">
                <a:ln>
                  <a:noFill/>
                </a:ln>
                <a:solidFill>
                  <a:schemeClr val="bg1">
                    <a:lumMod val="65000"/>
                  </a:schemeClr>
                </a:solidFill>
                <a:effectLst/>
                <a:uLnTx/>
                <a:uFillTx/>
                <a:latin typeface="Calibri" panose="020F0502020204030204"/>
                <a:ea typeface="+mn-ea"/>
                <a:cs typeface="+mn-cs"/>
              </a:rPr>
              <a:t>., 2018</a:t>
            </a:r>
            <a:r>
              <a:rPr kumimoji="0" lang="fr-FR" sz="1000" b="0" i="1" u="none" strike="noStrike" kern="1200" cap="none" spc="0" normalizeH="0" baseline="0" noProof="0" dirty="0">
                <a:ln>
                  <a:noFill/>
                </a:ln>
                <a:solidFill>
                  <a:schemeClr val="bg1">
                    <a:lumMod val="65000"/>
                  </a:schemeClr>
                </a:solidFill>
                <a:effectLst/>
                <a:uLnTx/>
                <a:uFillTx/>
                <a:latin typeface="Calibri" panose="020F0502020204030204"/>
                <a:ea typeface="+mn-ea"/>
                <a:cs typeface="+mn-cs"/>
              </a:rPr>
              <a:t>, </a:t>
            </a:r>
            <a:r>
              <a:rPr kumimoji="0" lang="fr-FR" sz="1000" b="0" i="1" u="none" strike="noStrike" kern="1200" cap="none" spc="0" normalizeH="0" baseline="0" noProof="0" dirty="0" err="1">
                <a:ln>
                  <a:noFill/>
                </a:ln>
                <a:solidFill>
                  <a:schemeClr val="bg1">
                    <a:lumMod val="65000"/>
                  </a:schemeClr>
                </a:solidFill>
                <a:effectLst/>
                <a:uLnTx/>
                <a:uFillTx/>
                <a:latin typeface="Calibri" panose="020F0502020204030204"/>
                <a:ea typeface="+mn-ea"/>
                <a:cs typeface="+mn-cs"/>
              </a:rPr>
              <a:t>JGR:Planets</a:t>
            </a:r>
            <a:r>
              <a:rPr kumimoji="0" lang="fr-FR" sz="1000" b="0" i="0" u="none" strike="noStrike" kern="1200" cap="none" spc="0" normalizeH="0" baseline="0" noProof="0" dirty="0">
                <a:ln>
                  <a:noFill/>
                </a:ln>
                <a:solidFill>
                  <a:schemeClr val="bg1">
                    <a:lumMod val="65000"/>
                  </a:schemeClr>
                </a:solidFill>
                <a:effectLst/>
                <a:uLnTx/>
                <a:uFillTx/>
                <a:latin typeface="Calibri" panose="020F0502020204030204"/>
                <a:ea typeface="+mn-ea"/>
                <a:cs typeface="+mn-cs"/>
              </a:rPr>
              <a:t>, </a:t>
            </a:r>
            <a:r>
              <a:rPr kumimoji="0" lang="fr-FR" sz="1000" b="0" i="0" u="none" strike="noStrike" kern="1200" cap="none" spc="0" normalizeH="0" baseline="0" noProof="0" dirty="0" err="1">
                <a:ln>
                  <a:noFill/>
                </a:ln>
                <a:solidFill>
                  <a:schemeClr val="bg1">
                    <a:lumMod val="65000"/>
                  </a:schemeClr>
                </a:solidFill>
                <a:effectLst/>
                <a:uLnTx/>
                <a:uFillTx/>
                <a:latin typeface="Calibri" panose="020F0502020204030204"/>
                <a:ea typeface="+mn-ea"/>
                <a:cs typeface="+mn-cs"/>
              </a:rPr>
              <a:t>doi</a:t>
            </a:r>
            <a:r>
              <a:rPr kumimoji="0" lang="fr-FR" sz="1000" b="0" i="0" u="none" strike="noStrike" kern="1200" cap="none" spc="0" normalizeH="0" baseline="0" noProof="0" dirty="0">
                <a:ln>
                  <a:noFill/>
                </a:ln>
                <a:solidFill>
                  <a:schemeClr val="bg1">
                    <a:lumMod val="65000"/>
                  </a:schemeClr>
                </a:solidFill>
                <a:effectLst/>
                <a:uLnTx/>
                <a:uFillTx/>
                <a:latin typeface="Calibri" panose="020F0502020204030204"/>
                <a:ea typeface="+mn-ea"/>
                <a:cs typeface="+mn-cs"/>
              </a:rPr>
              <a:t>: 10.1029/2018JE005698</a:t>
            </a:r>
            <a:r>
              <a:rPr kumimoji="0" lang="fr-FR" sz="1000" b="0" i="0" u="none" strike="noStrike" kern="1200" cap="none" spc="0" normalizeH="0" baseline="0" noProof="0" dirty="0" smtClean="0">
                <a:ln>
                  <a:noFill/>
                </a:ln>
                <a:solidFill>
                  <a:schemeClr val="bg1">
                    <a:lumMod val="65000"/>
                  </a:schemeClr>
                </a:solidFill>
                <a:effectLst/>
                <a:uLnTx/>
                <a:uFillTx/>
                <a:latin typeface="Calibri" panose="020F0502020204030204"/>
                <a:ea typeface="+mn-ea"/>
                <a:cs typeface="+mn-cs"/>
              </a:rPr>
              <a:t>.)</a:t>
            </a:r>
          </a:p>
        </p:txBody>
      </p:sp>
    </p:spTree>
    <p:extLst>
      <p:ext uri="{BB962C8B-B14F-4D97-AF65-F5344CB8AC3E}">
        <p14:creationId xmlns:p14="http://schemas.microsoft.com/office/powerpoint/2010/main" val="72504544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68165" y="108752"/>
            <a:ext cx="5843402" cy="120032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white"/>
                </a:solidFill>
                <a:effectLst/>
                <a:uLnTx/>
                <a:uFillTx/>
                <a:latin typeface="Arial" panose="020B0604020202020204" pitchFamily="34" charset="0"/>
                <a:ea typeface="+mn-ea"/>
                <a:cs typeface="Arial" panose="020B0604020202020204" pitchFamily="34" charset="0"/>
              </a:rPr>
              <a:t>10−100 Million Years After CAI formation: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white"/>
                </a:solidFill>
                <a:effectLst/>
                <a:uLnTx/>
                <a:uFillTx/>
                <a:latin typeface="Arial" panose="020B0604020202020204" pitchFamily="34" charset="0"/>
                <a:ea typeface="+mn-ea"/>
                <a:cs typeface="Arial" panose="020B0604020202020204" pitchFamily="34" charset="0"/>
              </a:rPr>
              <a:t>Earth continues to grow through accretion of planetary embryos</a:t>
            </a:r>
          </a:p>
        </p:txBody>
      </p:sp>
      <p:grpSp>
        <p:nvGrpSpPr>
          <p:cNvPr id="25" name="Group 24"/>
          <p:cNvGrpSpPr/>
          <p:nvPr/>
        </p:nvGrpSpPr>
        <p:grpSpPr>
          <a:xfrm>
            <a:off x="1395436" y="2982839"/>
            <a:ext cx="1720014" cy="1632690"/>
            <a:chOff x="1395436" y="2982839"/>
            <a:chExt cx="1720014" cy="1632690"/>
          </a:xfrm>
        </p:grpSpPr>
        <p:sp>
          <p:nvSpPr>
            <p:cNvPr id="5" name="Oval 4"/>
            <p:cNvSpPr/>
            <p:nvPr/>
          </p:nvSpPr>
          <p:spPr>
            <a:xfrm>
              <a:off x="1395436" y="2982839"/>
              <a:ext cx="1720014" cy="1632690"/>
            </a:xfrm>
            <a:prstGeom prst="ellipse">
              <a:avLst/>
            </a:prstGeom>
            <a:solidFill>
              <a:schemeClr val="bg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6" name="Freeform 5"/>
            <p:cNvSpPr/>
            <p:nvPr/>
          </p:nvSpPr>
          <p:spPr>
            <a:xfrm>
              <a:off x="1799242" y="3372405"/>
              <a:ext cx="891662" cy="860304"/>
            </a:xfrm>
            <a:custGeom>
              <a:avLst/>
              <a:gdLst>
                <a:gd name="connsiteX0" fmla="*/ 648992 w 1400417"/>
                <a:gd name="connsiteY0" fmla="*/ 9995 h 1390331"/>
                <a:gd name="connsiteX1" fmla="*/ 602399 w 1400417"/>
                <a:gd name="connsiteY1" fmla="*/ 21644 h 1390331"/>
                <a:gd name="connsiteX2" fmla="*/ 561629 w 1400417"/>
                <a:gd name="connsiteY2" fmla="*/ 39116 h 1390331"/>
                <a:gd name="connsiteX3" fmla="*/ 544157 w 1400417"/>
                <a:gd name="connsiteY3" fmla="*/ 50765 h 1390331"/>
                <a:gd name="connsiteX4" fmla="*/ 509211 w 1400417"/>
                <a:gd name="connsiteY4" fmla="*/ 62413 h 1390331"/>
                <a:gd name="connsiteX5" fmla="*/ 456794 w 1400417"/>
                <a:gd name="connsiteY5" fmla="*/ 79886 h 1390331"/>
                <a:gd name="connsiteX6" fmla="*/ 404376 w 1400417"/>
                <a:gd name="connsiteY6" fmla="*/ 97358 h 1390331"/>
                <a:gd name="connsiteX7" fmla="*/ 369430 w 1400417"/>
                <a:gd name="connsiteY7" fmla="*/ 109007 h 1390331"/>
                <a:gd name="connsiteX8" fmla="*/ 351958 w 1400417"/>
                <a:gd name="connsiteY8" fmla="*/ 120655 h 1390331"/>
                <a:gd name="connsiteX9" fmla="*/ 328661 w 1400417"/>
                <a:gd name="connsiteY9" fmla="*/ 126479 h 1390331"/>
                <a:gd name="connsiteX10" fmla="*/ 311188 w 1400417"/>
                <a:gd name="connsiteY10" fmla="*/ 132303 h 1390331"/>
                <a:gd name="connsiteX11" fmla="*/ 293716 w 1400417"/>
                <a:gd name="connsiteY11" fmla="*/ 161424 h 1390331"/>
                <a:gd name="connsiteX12" fmla="*/ 241298 w 1400417"/>
                <a:gd name="connsiteY12" fmla="*/ 225491 h 1390331"/>
                <a:gd name="connsiteX13" fmla="*/ 206353 w 1400417"/>
                <a:gd name="connsiteY13" fmla="*/ 248787 h 1390331"/>
                <a:gd name="connsiteX14" fmla="*/ 183056 w 1400417"/>
                <a:gd name="connsiteY14" fmla="*/ 283733 h 1390331"/>
                <a:gd name="connsiteX15" fmla="*/ 177232 w 1400417"/>
                <a:gd name="connsiteY15" fmla="*/ 301205 h 1390331"/>
                <a:gd name="connsiteX16" fmla="*/ 153935 w 1400417"/>
                <a:gd name="connsiteY16" fmla="*/ 336151 h 1390331"/>
                <a:gd name="connsiteX17" fmla="*/ 130638 w 1400417"/>
                <a:gd name="connsiteY17" fmla="*/ 365272 h 1390331"/>
                <a:gd name="connsiteX18" fmla="*/ 118990 w 1400417"/>
                <a:gd name="connsiteY18" fmla="*/ 406041 h 1390331"/>
                <a:gd name="connsiteX19" fmla="*/ 107341 w 1400417"/>
                <a:gd name="connsiteY19" fmla="*/ 440986 h 1390331"/>
                <a:gd name="connsiteX20" fmla="*/ 95693 w 1400417"/>
                <a:gd name="connsiteY20" fmla="*/ 458459 h 1390331"/>
                <a:gd name="connsiteX21" fmla="*/ 84045 w 1400417"/>
                <a:gd name="connsiteY21" fmla="*/ 516701 h 1390331"/>
                <a:gd name="connsiteX22" fmla="*/ 60748 w 1400417"/>
                <a:gd name="connsiteY22" fmla="*/ 539998 h 1390331"/>
                <a:gd name="connsiteX23" fmla="*/ 43275 w 1400417"/>
                <a:gd name="connsiteY23" fmla="*/ 563295 h 1390331"/>
                <a:gd name="connsiteX24" fmla="*/ 25802 w 1400417"/>
                <a:gd name="connsiteY24" fmla="*/ 604064 h 1390331"/>
                <a:gd name="connsiteX25" fmla="*/ 14154 w 1400417"/>
                <a:gd name="connsiteY25" fmla="*/ 633185 h 1390331"/>
                <a:gd name="connsiteX26" fmla="*/ 14154 w 1400417"/>
                <a:gd name="connsiteY26" fmla="*/ 1040879 h 1390331"/>
                <a:gd name="connsiteX27" fmla="*/ 19978 w 1400417"/>
                <a:gd name="connsiteY27" fmla="*/ 1070000 h 1390331"/>
                <a:gd name="connsiteX28" fmla="*/ 43275 w 1400417"/>
                <a:gd name="connsiteY28" fmla="*/ 1110770 h 1390331"/>
                <a:gd name="connsiteX29" fmla="*/ 60748 w 1400417"/>
                <a:gd name="connsiteY29" fmla="*/ 1122418 h 1390331"/>
                <a:gd name="connsiteX30" fmla="*/ 89869 w 1400417"/>
                <a:gd name="connsiteY30" fmla="*/ 1157363 h 1390331"/>
                <a:gd name="connsiteX31" fmla="*/ 113166 w 1400417"/>
                <a:gd name="connsiteY31" fmla="*/ 1186484 h 1390331"/>
                <a:gd name="connsiteX32" fmla="*/ 130638 w 1400417"/>
                <a:gd name="connsiteY32" fmla="*/ 1192309 h 1390331"/>
                <a:gd name="connsiteX33" fmla="*/ 142287 w 1400417"/>
                <a:gd name="connsiteY33" fmla="*/ 1203957 h 1390331"/>
                <a:gd name="connsiteX34" fmla="*/ 165583 w 1400417"/>
                <a:gd name="connsiteY34" fmla="*/ 1209781 h 1390331"/>
                <a:gd name="connsiteX35" fmla="*/ 183056 w 1400417"/>
                <a:gd name="connsiteY35" fmla="*/ 1215605 h 1390331"/>
                <a:gd name="connsiteX36" fmla="*/ 194704 w 1400417"/>
                <a:gd name="connsiteY36" fmla="*/ 1227254 h 1390331"/>
                <a:gd name="connsiteX37" fmla="*/ 212177 w 1400417"/>
                <a:gd name="connsiteY37" fmla="*/ 1233078 h 1390331"/>
                <a:gd name="connsiteX38" fmla="*/ 276243 w 1400417"/>
                <a:gd name="connsiteY38" fmla="*/ 1244726 h 1390331"/>
                <a:gd name="connsiteX39" fmla="*/ 293716 w 1400417"/>
                <a:gd name="connsiteY39" fmla="*/ 1256375 h 1390331"/>
                <a:gd name="connsiteX40" fmla="*/ 357782 w 1400417"/>
                <a:gd name="connsiteY40" fmla="*/ 1273847 h 1390331"/>
                <a:gd name="connsiteX41" fmla="*/ 404376 w 1400417"/>
                <a:gd name="connsiteY41" fmla="*/ 1285496 h 1390331"/>
                <a:gd name="connsiteX42" fmla="*/ 474266 w 1400417"/>
                <a:gd name="connsiteY42" fmla="*/ 1291320 h 1390331"/>
                <a:gd name="connsiteX43" fmla="*/ 544157 w 1400417"/>
                <a:gd name="connsiteY43" fmla="*/ 1302968 h 1390331"/>
                <a:gd name="connsiteX44" fmla="*/ 555805 w 1400417"/>
                <a:gd name="connsiteY44" fmla="*/ 1314617 h 1390331"/>
                <a:gd name="connsiteX45" fmla="*/ 608223 w 1400417"/>
                <a:gd name="connsiteY45" fmla="*/ 1326265 h 1390331"/>
                <a:gd name="connsiteX46" fmla="*/ 648992 w 1400417"/>
                <a:gd name="connsiteY46" fmla="*/ 1337914 h 1390331"/>
                <a:gd name="connsiteX47" fmla="*/ 701410 w 1400417"/>
                <a:gd name="connsiteY47" fmla="*/ 1343738 h 1390331"/>
                <a:gd name="connsiteX48" fmla="*/ 736355 w 1400417"/>
                <a:gd name="connsiteY48" fmla="*/ 1361210 h 1390331"/>
                <a:gd name="connsiteX49" fmla="*/ 748004 w 1400417"/>
                <a:gd name="connsiteY49" fmla="*/ 1372859 h 1390331"/>
                <a:gd name="connsiteX50" fmla="*/ 771301 w 1400417"/>
                <a:gd name="connsiteY50" fmla="*/ 1378683 h 1390331"/>
                <a:gd name="connsiteX51" fmla="*/ 806246 w 1400417"/>
                <a:gd name="connsiteY51" fmla="*/ 1390331 h 1390331"/>
                <a:gd name="connsiteX52" fmla="*/ 870312 w 1400417"/>
                <a:gd name="connsiteY52" fmla="*/ 1384507 h 1390331"/>
                <a:gd name="connsiteX53" fmla="*/ 986796 w 1400417"/>
                <a:gd name="connsiteY53" fmla="*/ 1372859 h 1390331"/>
                <a:gd name="connsiteX54" fmla="*/ 1027566 w 1400417"/>
                <a:gd name="connsiteY54" fmla="*/ 1326265 h 1390331"/>
                <a:gd name="connsiteX55" fmla="*/ 1056687 w 1400417"/>
                <a:gd name="connsiteY55" fmla="*/ 1285496 h 1390331"/>
                <a:gd name="connsiteX56" fmla="*/ 1085808 w 1400417"/>
                <a:gd name="connsiteY56" fmla="*/ 1256375 h 1390331"/>
                <a:gd name="connsiteX57" fmla="*/ 1120753 w 1400417"/>
                <a:gd name="connsiteY57" fmla="*/ 1233078 h 1390331"/>
                <a:gd name="connsiteX58" fmla="*/ 1138225 w 1400417"/>
                <a:gd name="connsiteY58" fmla="*/ 1215605 h 1390331"/>
                <a:gd name="connsiteX59" fmla="*/ 1149874 w 1400417"/>
                <a:gd name="connsiteY59" fmla="*/ 1198133 h 1390331"/>
                <a:gd name="connsiteX60" fmla="*/ 1190643 w 1400417"/>
                <a:gd name="connsiteY60" fmla="*/ 1180660 h 1390331"/>
                <a:gd name="connsiteX61" fmla="*/ 1213940 w 1400417"/>
                <a:gd name="connsiteY61" fmla="*/ 1169012 h 1390331"/>
                <a:gd name="connsiteX62" fmla="*/ 1237237 w 1400417"/>
                <a:gd name="connsiteY62" fmla="*/ 1163187 h 1390331"/>
                <a:gd name="connsiteX63" fmla="*/ 1260534 w 1400417"/>
                <a:gd name="connsiteY63" fmla="*/ 1151539 h 1390331"/>
                <a:gd name="connsiteX64" fmla="*/ 1278006 w 1400417"/>
                <a:gd name="connsiteY64" fmla="*/ 1145715 h 1390331"/>
                <a:gd name="connsiteX65" fmla="*/ 1289655 w 1400417"/>
                <a:gd name="connsiteY65" fmla="*/ 1134066 h 1390331"/>
                <a:gd name="connsiteX66" fmla="*/ 1312952 w 1400417"/>
                <a:gd name="connsiteY66" fmla="*/ 1087473 h 1390331"/>
                <a:gd name="connsiteX67" fmla="*/ 1330424 w 1400417"/>
                <a:gd name="connsiteY67" fmla="*/ 988461 h 1390331"/>
                <a:gd name="connsiteX68" fmla="*/ 1336248 w 1400417"/>
                <a:gd name="connsiteY68" fmla="*/ 970989 h 1390331"/>
                <a:gd name="connsiteX69" fmla="*/ 1347897 w 1400417"/>
                <a:gd name="connsiteY69" fmla="*/ 918571 h 1390331"/>
                <a:gd name="connsiteX70" fmla="*/ 1377018 w 1400417"/>
                <a:gd name="connsiteY70" fmla="*/ 854505 h 1390331"/>
                <a:gd name="connsiteX71" fmla="*/ 1388666 w 1400417"/>
                <a:gd name="connsiteY71" fmla="*/ 831208 h 1390331"/>
                <a:gd name="connsiteX72" fmla="*/ 1394490 w 1400417"/>
                <a:gd name="connsiteY72" fmla="*/ 813735 h 1390331"/>
                <a:gd name="connsiteX73" fmla="*/ 1394490 w 1400417"/>
                <a:gd name="connsiteY73" fmla="*/ 563295 h 1390331"/>
                <a:gd name="connsiteX74" fmla="*/ 1382842 w 1400417"/>
                <a:gd name="connsiteY74" fmla="*/ 481756 h 1390331"/>
                <a:gd name="connsiteX75" fmla="*/ 1359545 w 1400417"/>
                <a:gd name="connsiteY75" fmla="*/ 353623 h 1390331"/>
                <a:gd name="connsiteX76" fmla="*/ 1353721 w 1400417"/>
                <a:gd name="connsiteY76" fmla="*/ 336151 h 1390331"/>
                <a:gd name="connsiteX77" fmla="*/ 1330424 w 1400417"/>
                <a:gd name="connsiteY77" fmla="*/ 301205 h 1390331"/>
                <a:gd name="connsiteX78" fmla="*/ 1301303 w 1400417"/>
                <a:gd name="connsiteY78" fmla="*/ 272084 h 1390331"/>
                <a:gd name="connsiteX79" fmla="*/ 1283830 w 1400417"/>
                <a:gd name="connsiteY79" fmla="*/ 248787 h 1390331"/>
                <a:gd name="connsiteX80" fmla="*/ 1254709 w 1400417"/>
                <a:gd name="connsiteY80" fmla="*/ 219666 h 1390331"/>
                <a:gd name="connsiteX81" fmla="*/ 1248885 w 1400417"/>
                <a:gd name="connsiteY81" fmla="*/ 202194 h 1390331"/>
                <a:gd name="connsiteX82" fmla="*/ 1225588 w 1400417"/>
                <a:gd name="connsiteY82" fmla="*/ 173073 h 1390331"/>
                <a:gd name="connsiteX83" fmla="*/ 1208116 w 1400417"/>
                <a:gd name="connsiteY83" fmla="*/ 138128 h 1390331"/>
                <a:gd name="connsiteX84" fmla="*/ 1190643 w 1400417"/>
                <a:gd name="connsiteY84" fmla="*/ 109007 h 1390331"/>
                <a:gd name="connsiteX85" fmla="*/ 1167346 w 1400417"/>
                <a:gd name="connsiteY85" fmla="*/ 74061 h 1390331"/>
                <a:gd name="connsiteX86" fmla="*/ 1155698 w 1400417"/>
                <a:gd name="connsiteY86" fmla="*/ 56589 h 1390331"/>
                <a:gd name="connsiteX87" fmla="*/ 1138225 w 1400417"/>
                <a:gd name="connsiteY87" fmla="*/ 50765 h 1390331"/>
                <a:gd name="connsiteX88" fmla="*/ 1074159 w 1400417"/>
                <a:gd name="connsiteY88" fmla="*/ 44940 h 1390331"/>
                <a:gd name="connsiteX89" fmla="*/ 1033390 w 1400417"/>
                <a:gd name="connsiteY89" fmla="*/ 33292 h 1390331"/>
                <a:gd name="connsiteX90" fmla="*/ 998445 w 1400417"/>
                <a:gd name="connsiteY90" fmla="*/ 21644 h 1390331"/>
                <a:gd name="connsiteX91" fmla="*/ 951851 w 1400417"/>
                <a:gd name="connsiteY91" fmla="*/ 9995 h 1390331"/>
                <a:gd name="connsiteX92" fmla="*/ 748004 w 1400417"/>
                <a:gd name="connsiteY92" fmla="*/ 4171 h 1390331"/>
                <a:gd name="connsiteX93" fmla="*/ 648992 w 1400417"/>
                <a:gd name="connsiteY93" fmla="*/ 9995 h 13903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Lst>
              <a:rect l="l" t="t" r="r" b="b"/>
              <a:pathLst>
                <a:path w="1400417" h="1390331">
                  <a:moveTo>
                    <a:pt x="648992" y="9995"/>
                  </a:moveTo>
                  <a:cubicBezTo>
                    <a:pt x="624725" y="12907"/>
                    <a:pt x="618075" y="14925"/>
                    <a:pt x="602399" y="21644"/>
                  </a:cubicBezTo>
                  <a:cubicBezTo>
                    <a:pt x="552038" y="43228"/>
                    <a:pt x="602593" y="25462"/>
                    <a:pt x="561629" y="39116"/>
                  </a:cubicBezTo>
                  <a:cubicBezTo>
                    <a:pt x="555805" y="42999"/>
                    <a:pt x="550553" y="47922"/>
                    <a:pt x="544157" y="50765"/>
                  </a:cubicBezTo>
                  <a:cubicBezTo>
                    <a:pt x="532937" y="55752"/>
                    <a:pt x="520860" y="58530"/>
                    <a:pt x="509211" y="62413"/>
                  </a:cubicBezTo>
                  <a:lnTo>
                    <a:pt x="456794" y="79886"/>
                  </a:lnTo>
                  <a:lnTo>
                    <a:pt x="404376" y="97358"/>
                  </a:lnTo>
                  <a:cubicBezTo>
                    <a:pt x="404371" y="97360"/>
                    <a:pt x="369434" y="109004"/>
                    <a:pt x="369430" y="109007"/>
                  </a:cubicBezTo>
                  <a:cubicBezTo>
                    <a:pt x="363606" y="112890"/>
                    <a:pt x="358392" y="117898"/>
                    <a:pt x="351958" y="120655"/>
                  </a:cubicBezTo>
                  <a:cubicBezTo>
                    <a:pt x="344601" y="123808"/>
                    <a:pt x="336358" y="124280"/>
                    <a:pt x="328661" y="126479"/>
                  </a:cubicBezTo>
                  <a:cubicBezTo>
                    <a:pt x="322758" y="128166"/>
                    <a:pt x="317012" y="130362"/>
                    <a:pt x="311188" y="132303"/>
                  </a:cubicBezTo>
                  <a:cubicBezTo>
                    <a:pt x="285054" y="158439"/>
                    <a:pt x="312618" y="127400"/>
                    <a:pt x="293716" y="161424"/>
                  </a:cubicBezTo>
                  <a:cubicBezTo>
                    <a:pt x="282691" y="181270"/>
                    <a:pt x="260819" y="212478"/>
                    <a:pt x="241298" y="225491"/>
                  </a:cubicBezTo>
                  <a:lnTo>
                    <a:pt x="206353" y="248787"/>
                  </a:lnTo>
                  <a:cubicBezTo>
                    <a:pt x="192506" y="290332"/>
                    <a:pt x="212140" y="240107"/>
                    <a:pt x="183056" y="283733"/>
                  </a:cubicBezTo>
                  <a:cubicBezTo>
                    <a:pt x="179651" y="288841"/>
                    <a:pt x="180213" y="295839"/>
                    <a:pt x="177232" y="301205"/>
                  </a:cubicBezTo>
                  <a:cubicBezTo>
                    <a:pt x="170433" y="313443"/>
                    <a:pt x="161701" y="324502"/>
                    <a:pt x="153935" y="336151"/>
                  </a:cubicBezTo>
                  <a:cubicBezTo>
                    <a:pt x="139241" y="358192"/>
                    <a:pt x="147236" y="348674"/>
                    <a:pt x="130638" y="365272"/>
                  </a:cubicBezTo>
                  <a:cubicBezTo>
                    <a:pt x="111059" y="424009"/>
                    <a:pt x="140937" y="332885"/>
                    <a:pt x="118990" y="406041"/>
                  </a:cubicBezTo>
                  <a:cubicBezTo>
                    <a:pt x="115462" y="417802"/>
                    <a:pt x="114152" y="430769"/>
                    <a:pt x="107341" y="440986"/>
                  </a:cubicBezTo>
                  <a:lnTo>
                    <a:pt x="95693" y="458459"/>
                  </a:lnTo>
                  <a:cubicBezTo>
                    <a:pt x="95544" y="459350"/>
                    <a:pt x="87994" y="510383"/>
                    <a:pt x="84045" y="516701"/>
                  </a:cubicBezTo>
                  <a:cubicBezTo>
                    <a:pt x="78224" y="526014"/>
                    <a:pt x="67337" y="531212"/>
                    <a:pt x="60748" y="539998"/>
                  </a:cubicBezTo>
                  <a:cubicBezTo>
                    <a:pt x="54924" y="547764"/>
                    <a:pt x="48420" y="555063"/>
                    <a:pt x="43275" y="563295"/>
                  </a:cubicBezTo>
                  <a:cubicBezTo>
                    <a:pt x="30495" y="583742"/>
                    <a:pt x="33231" y="584252"/>
                    <a:pt x="25802" y="604064"/>
                  </a:cubicBezTo>
                  <a:cubicBezTo>
                    <a:pt x="22131" y="613853"/>
                    <a:pt x="18037" y="623478"/>
                    <a:pt x="14154" y="633185"/>
                  </a:cubicBezTo>
                  <a:cubicBezTo>
                    <a:pt x="-11683" y="788209"/>
                    <a:pt x="3769" y="682583"/>
                    <a:pt x="14154" y="1040879"/>
                  </a:cubicBezTo>
                  <a:cubicBezTo>
                    <a:pt x="14441" y="1050774"/>
                    <a:pt x="17577" y="1060396"/>
                    <a:pt x="19978" y="1070000"/>
                  </a:cubicBezTo>
                  <a:cubicBezTo>
                    <a:pt x="24421" y="1087771"/>
                    <a:pt x="29156" y="1096651"/>
                    <a:pt x="43275" y="1110770"/>
                  </a:cubicBezTo>
                  <a:cubicBezTo>
                    <a:pt x="48225" y="1115720"/>
                    <a:pt x="54924" y="1118535"/>
                    <a:pt x="60748" y="1122418"/>
                  </a:cubicBezTo>
                  <a:cubicBezTo>
                    <a:pt x="89668" y="1165800"/>
                    <a:pt x="52499" y="1112519"/>
                    <a:pt x="89869" y="1157363"/>
                  </a:cubicBezTo>
                  <a:cubicBezTo>
                    <a:pt x="97809" y="1166891"/>
                    <a:pt x="101865" y="1179703"/>
                    <a:pt x="113166" y="1186484"/>
                  </a:cubicBezTo>
                  <a:cubicBezTo>
                    <a:pt x="118430" y="1189643"/>
                    <a:pt x="124814" y="1190367"/>
                    <a:pt x="130638" y="1192309"/>
                  </a:cubicBezTo>
                  <a:cubicBezTo>
                    <a:pt x="134521" y="1196192"/>
                    <a:pt x="137376" y="1201501"/>
                    <a:pt x="142287" y="1203957"/>
                  </a:cubicBezTo>
                  <a:cubicBezTo>
                    <a:pt x="149446" y="1207537"/>
                    <a:pt x="157887" y="1207582"/>
                    <a:pt x="165583" y="1209781"/>
                  </a:cubicBezTo>
                  <a:cubicBezTo>
                    <a:pt x="171486" y="1211468"/>
                    <a:pt x="177232" y="1213664"/>
                    <a:pt x="183056" y="1215605"/>
                  </a:cubicBezTo>
                  <a:cubicBezTo>
                    <a:pt x="186939" y="1219488"/>
                    <a:pt x="189995" y="1224429"/>
                    <a:pt x="194704" y="1227254"/>
                  </a:cubicBezTo>
                  <a:cubicBezTo>
                    <a:pt x="199968" y="1230413"/>
                    <a:pt x="206274" y="1231391"/>
                    <a:pt x="212177" y="1233078"/>
                  </a:cubicBezTo>
                  <a:cubicBezTo>
                    <a:pt x="239638" y="1240924"/>
                    <a:pt x="243248" y="1240013"/>
                    <a:pt x="276243" y="1244726"/>
                  </a:cubicBezTo>
                  <a:cubicBezTo>
                    <a:pt x="282067" y="1248609"/>
                    <a:pt x="287319" y="1253532"/>
                    <a:pt x="293716" y="1256375"/>
                  </a:cubicBezTo>
                  <a:cubicBezTo>
                    <a:pt x="325847" y="1270655"/>
                    <a:pt x="326462" y="1266017"/>
                    <a:pt x="357782" y="1273847"/>
                  </a:cubicBezTo>
                  <a:cubicBezTo>
                    <a:pt x="388005" y="1281403"/>
                    <a:pt x="363818" y="1280725"/>
                    <a:pt x="404376" y="1285496"/>
                  </a:cubicBezTo>
                  <a:cubicBezTo>
                    <a:pt x="427593" y="1288227"/>
                    <a:pt x="451017" y="1288873"/>
                    <a:pt x="474266" y="1291320"/>
                  </a:cubicBezTo>
                  <a:cubicBezTo>
                    <a:pt x="504769" y="1294531"/>
                    <a:pt x="516044" y="1297346"/>
                    <a:pt x="544157" y="1302968"/>
                  </a:cubicBezTo>
                  <a:cubicBezTo>
                    <a:pt x="548040" y="1306851"/>
                    <a:pt x="551096" y="1311792"/>
                    <a:pt x="555805" y="1314617"/>
                  </a:cubicBezTo>
                  <a:cubicBezTo>
                    <a:pt x="566833" y="1321234"/>
                    <a:pt x="601168" y="1325089"/>
                    <a:pt x="608223" y="1326265"/>
                  </a:cubicBezTo>
                  <a:cubicBezTo>
                    <a:pt x="621267" y="1330613"/>
                    <a:pt x="635415" y="1335825"/>
                    <a:pt x="648992" y="1337914"/>
                  </a:cubicBezTo>
                  <a:cubicBezTo>
                    <a:pt x="666368" y="1340587"/>
                    <a:pt x="683937" y="1341797"/>
                    <a:pt x="701410" y="1343738"/>
                  </a:cubicBezTo>
                  <a:cubicBezTo>
                    <a:pt x="719865" y="1349889"/>
                    <a:pt x="720226" y="1348307"/>
                    <a:pt x="736355" y="1361210"/>
                  </a:cubicBezTo>
                  <a:cubicBezTo>
                    <a:pt x="740643" y="1364640"/>
                    <a:pt x="743092" y="1370403"/>
                    <a:pt x="748004" y="1372859"/>
                  </a:cubicBezTo>
                  <a:cubicBezTo>
                    <a:pt x="755164" y="1376439"/>
                    <a:pt x="763634" y="1376383"/>
                    <a:pt x="771301" y="1378683"/>
                  </a:cubicBezTo>
                  <a:cubicBezTo>
                    <a:pt x="783062" y="1382211"/>
                    <a:pt x="806246" y="1390331"/>
                    <a:pt x="806246" y="1390331"/>
                  </a:cubicBezTo>
                  <a:lnTo>
                    <a:pt x="870312" y="1384507"/>
                  </a:lnTo>
                  <a:cubicBezTo>
                    <a:pt x="978144" y="1376520"/>
                    <a:pt x="931593" y="1386659"/>
                    <a:pt x="986796" y="1372859"/>
                  </a:cubicBezTo>
                  <a:cubicBezTo>
                    <a:pt x="1020867" y="1338788"/>
                    <a:pt x="1008302" y="1355160"/>
                    <a:pt x="1027566" y="1326265"/>
                  </a:cubicBezTo>
                  <a:cubicBezTo>
                    <a:pt x="1042014" y="1282921"/>
                    <a:pt x="1019834" y="1340778"/>
                    <a:pt x="1056687" y="1285496"/>
                  </a:cubicBezTo>
                  <a:cubicBezTo>
                    <a:pt x="1078043" y="1253460"/>
                    <a:pt x="1056686" y="1280644"/>
                    <a:pt x="1085808" y="1256375"/>
                  </a:cubicBezTo>
                  <a:cubicBezTo>
                    <a:pt x="1114894" y="1232137"/>
                    <a:pt x="1090045" y="1243313"/>
                    <a:pt x="1120753" y="1233078"/>
                  </a:cubicBezTo>
                  <a:cubicBezTo>
                    <a:pt x="1126577" y="1227254"/>
                    <a:pt x="1132952" y="1221933"/>
                    <a:pt x="1138225" y="1215605"/>
                  </a:cubicBezTo>
                  <a:cubicBezTo>
                    <a:pt x="1142706" y="1210228"/>
                    <a:pt x="1144924" y="1203083"/>
                    <a:pt x="1149874" y="1198133"/>
                  </a:cubicBezTo>
                  <a:cubicBezTo>
                    <a:pt x="1166400" y="1181607"/>
                    <a:pt x="1169253" y="1188681"/>
                    <a:pt x="1190643" y="1180660"/>
                  </a:cubicBezTo>
                  <a:cubicBezTo>
                    <a:pt x="1198772" y="1177612"/>
                    <a:pt x="1205811" y="1172061"/>
                    <a:pt x="1213940" y="1169012"/>
                  </a:cubicBezTo>
                  <a:cubicBezTo>
                    <a:pt x="1221435" y="1166201"/>
                    <a:pt x="1229742" y="1165998"/>
                    <a:pt x="1237237" y="1163187"/>
                  </a:cubicBezTo>
                  <a:cubicBezTo>
                    <a:pt x="1245366" y="1160138"/>
                    <a:pt x="1252554" y="1154959"/>
                    <a:pt x="1260534" y="1151539"/>
                  </a:cubicBezTo>
                  <a:cubicBezTo>
                    <a:pt x="1266177" y="1149121"/>
                    <a:pt x="1272182" y="1147656"/>
                    <a:pt x="1278006" y="1145715"/>
                  </a:cubicBezTo>
                  <a:cubicBezTo>
                    <a:pt x="1281889" y="1141832"/>
                    <a:pt x="1287199" y="1138978"/>
                    <a:pt x="1289655" y="1134066"/>
                  </a:cubicBezTo>
                  <a:cubicBezTo>
                    <a:pt x="1316424" y="1080528"/>
                    <a:pt x="1286635" y="1113788"/>
                    <a:pt x="1312952" y="1087473"/>
                  </a:cubicBezTo>
                  <a:cubicBezTo>
                    <a:pt x="1339234" y="982339"/>
                    <a:pt x="1311444" y="1102346"/>
                    <a:pt x="1330424" y="988461"/>
                  </a:cubicBezTo>
                  <a:cubicBezTo>
                    <a:pt x="1331433" y="982405"/>
                    <a:pt x="1334759" y="976945"/>
                    <a:pt x="1336248" y="970989"/>
                  </a:cubicBezTo>
                  <a:cubicBezTo>
                    <a:pt x="1348259" y="922947"/>
                    <a:pt x="1335940" y="960424"/>
                    <a:pt x="1347897" y="918571"/>
                  </a:cubicBezTo>
                  <a:cubicBezTo>
                    <a:pt x="1355441" y="892166"/>
                    <a:pt x="1361641" y="885259"/>
                    <a:pt x="1377018" y="854505"/>
                  </a:cubicBezTo>
                  <a:cubicBezTo>
                    <a:pt x="1380901" y="846739"/>
                    <a:pt x="1385921" y="839445"/>
                    <a:pt x="1388666" y="831208"/>
                  </a:cubicBezTo>
                  <a:lnTo>
                    <a:pt x="1394490" y="813735"/>
                  </a:lnTo>
                  <a:cubicBezTo>
                    <a:pt x="1401384" y="675881"/>
                    <a:pt x="1403342" y="709340"/>
                    <a:pt x="1394490" y="563295"/>
                  </a:cubicBezTo>
                  <a:cubicBezTo>
                    <a:pt x="1391312" y="510856"/>
                    <a:pt x="1391986" y="518332"/>
                    <a:pt x="1382842" y="481756"/>
                  </a:cubicBezTo>
                  <a:cubicBezTo>
                    <a:pt x="1369670" y="376379"/>
                    <a:pt x="1381094" y="418268"/>
                    <a:pt x="1359545" y="353623"/>
                  </a:cubicBezTo>
                  <a:cubicBezTo>
                    <a:pt x="1357604" y="347799"/>
                    <a:pt x="1358062" y="340492"/>
                    <a:pt x="1353721" y="336151"/>
                  </a:cubicBezTo>
                  <a:cubicBezTo>
                    <a:pt x="1332961" y="315389"/>
                    <a:pt x="1349230" y="334115"/>
                    <a:pt x="1330424" y="301205"/>
                  </a:cubicBezTo>
                  <a:cubicBezTo>
                    <a:pt x="1309716" y="264967"/>
                    <a:pt x="1329777" y="300558"/>
                    <a:pt x="1301303" y="272084"/>
                  </a:cubicBezTo>
                  <a:cubicBezTo>
                    <a:pt x="1294439" y="265220"/>
                    <a:pt x="1290279" y="256042"/>
                    <a:pt x="1283830" y="248787"/>
                  </a:cubicBezTo>
                  <a:cubicBezTo>
                    <a:pt x="1274710" y="238527"/>
                    <a:pt x="1254709" y="219666"/>
                    <a:pt x="1254709" y="219666"/>
                  </a:cubicBezTo>
                  <a:cubicBezTo>
                    <a:pt x="1252768" y="213842"/>
                    <a:pt x="1251630" y="207685"/>
                    <a:pt x="1248885" y="202194"/>
                  </a:cubicBezTo>
                  <a:cubicBezTo>
                    <a:pt x="1241537" y="187497"/>
                    <a:pt x="1236425" y="183909"/>
                    <a:pt x="1225588" y="173073"/>
                  </a:cubicBezTo>
                  <a:cubicBezTo>
                    <a:pt x="1210949" y="129153"/>
                    <a:pt x="1230696" y="183290"/>
                    <a:pt x="1208116" y="138128"/>
                  </a:cubicBezTo>
                  <a:cubicBezTo>
                    <a:pt x="1192995" y="107886"/>
                    <a:pt x="1213395" y="131757"/>
                    <a:pt x="1190643" y="109007"/>
                  </a:cubicBezTo>
                  <a:cubicBezTo>
                    <a:pt x="1180408" y="78300"/>
                    <a:pt x="1191584" y="103146"/>
                    <a:pt x="1167346" y="74061"/>
                  </a:cubicBezTo>
                  <a:cubicBezTo>
                    <a:pt x="1162865" y="68684"/>
                    <a:pt x="1161164" y="60962"/>
                    <a:pt x="1155698" y="56589"/>
                  </a:cubicBezTo>
                  <a:cubicBezTo>
                    <a:pt x="1150904" y="52754"/>
                    <a:pt x="1144303" y="51633"/>
                    <a:pt x="1138225" y="50765"/>
                  </a:cubicBezTo>
                  <a:cubicBezTo>
                    <a:pt x="1116997" y="47732"/>
                    <a:pt x="1095514" y="46882"/>
                    <a:pt x="1074159" y="44940"/>
                  </a:cubicBezTo>
                  <a:cubicBezTo>
                    <a:pt x="1015451" y="25371"/>
                    <a:pt x="1106509" y="55227"/>
                    <a:pt x="1033390" y="33292"/>
                  </a:cubicBezTo>
                  <a:cubicBezTo>
                    <a:pt x="1021629" y="29764"/>
                    <a:pt x="1010357" y="24622"/>
                    <a:pt x="998445" y="21644"/>
                  </a:cubicBezTo>
                  <a:cubicBezTo>
                    <a:pt x="982914" y="17761"/>
                    <a:pt x="967854" y="10452"/>
                    <a:pt x="951851" y="9995"/>
                  </a:cubicBezTo>
                  <a:lnTo>
                    <a:pt x="748004" y="4171"/>
                  </a:lnTo>
                  <a:cubicBezTo>
                    <a:pt x="703989" y="-6832"/>
                    <a:pt x="673259" y="7083"/>
                    <a:pt x="648992" y="9995"/>
                  </a:cubicBezTo>
                  <a:close/>
                </a:path>
              </a:pathLst>
            </a:custGeom>
            <a:solidFill>
              <a:schemeClr val="accent4">
                <a:lumMod val="40000"/>
                <a:lumOff val="60000"/>
              </a:schemeClr>
            </a:solid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 name="Oval 6"/>
            <p:cNvSpPr/>
            <p:nvPr/>
          </p:nvSpPr>
          <p:spPr>
            <a:xfrm>
              <a:off x="1864543" y="3413717"/>
              <a:ext cx="781799" cy="770935"/>
            </a:xfrm>
            <a:prstGeom prst="ellipse">
              <a:avLst/>
            </a:prstGeom>
            <a:pattFill prst="pct60">
              <a:fgClr>
                <a:srgbClr val="C00000"/>
              </a:fgClr>
              <a:bgClr>
                <a:schemeClr val="bg1"/>
              </a:bgClr>
            </a:patt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grpSp>
        <p:nvGrpSpPr>
          <p:cNvPr id="8" name="Group 7"/>
          <p:cNvGrpSpPr/>
          <p:nvPr/>
        </p:nvGrpSpPr>
        <p:grpSpPr>
          <a:xfrm>
            <a:off x="2559394" y="1309081"/>
            <a:ext cx="1048624" cy="1048624"/>
            <a:chOff x="1570580" y="1230384"/>
            <a:chExt cx="1048624" cy="1048624"/>
          </a:xfrm>
        </p:grpSpPr>
        <p:sp>
          <p:nvSpPr>
            <p:cNvPr id="9" name="Oval 8"/>
            <p:cNvSpPr/>
            <p:nvPr/>
          </p:nvSpPr>
          <p:spPr>
            <a:xfrm>
              <a:off x="1570580" y="1230384"/>
              <a:ext cx="1048624" cy="1048624"/>
            </a:xfrm>
            <a:prstGeom prst="ellipse">
              <a:avLst/>
            </a:prstGeom>
            <a:solidFill>
              <a:schemeClr val="bg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Oval 9"/>
            <p:cNvSpPr/>
            <p:nvPr/>
          </p:nvSpPr>
          <p:spPr>
            <a:xfrm>
              <a:off x="1858409" y="1518213"/>
              <a:ext cx="472966" cy="472966"/>
            </a:xfrm>
            <a:prstGeom prst="ellipse">
              <a:avLst/>
            </a:prstGeom>
            <a:pattFill prst="pct60">
              <a:fgClr>
                <a:srgbClr val="C00000"/>
              </a:fgClr>
              <a:bgClr>
                <a:schemeClr val="bg1"/>
              </a:bgClr>
            </a:patt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sp>
        <p:nvSpPr>
          <p:cNvPr id="11" name="TextBox 10"/>
          <p:cNvSpPr txBox="1"/>
          <p:nvPr/>
        </p:nvSpPr>
        <p:spPr>
          <a:xfrm>
            <a:off x="173971" y="4751613"/>
            <a:ext cx="6716061" cy="156966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white"/>
                </a:solidFill>
                <a:effectLst/>
                <a:uLnTx/>
                <a:uFillTx/>
                <a:latin typeface="Arial" panose="020B0604020202020204" pitchFamily="34" charset="0"/>
                <a:ea typeface="+mn-ea"/>
                <a:cs typeface="Arial" panose="020B0604020202020204" pitchFamily="34" charset="0"/>
              </a:rPr>
              <a:t>The cores of the impacting embryos merge, their mantles mix, their cumulate layers with low D/H get smeared out along the core-mantle boundary.</a:t>
            </a:r>
          </a:p>
        </p:txBody>
      </p:sp>
      <p:grpSp>
        <p:nvGrpSpPr>
          <p:cNvPr id="14" name="Group 13"/>
          <p:cNvGrpSpPr/>
          <p:nvPr/>
        </p:nvGrpSpPr>
        <p:grpSpPr>
          <a:xfrm>
            <a:off x="3982415" y="1309081"/>
            <a:ext cx="3174190" cy="3306448"/>
            <a:chOff x="3835805" y="1991878"/>
            <a:chExt cx="3174190" cy="3306448"/>
          </a:xfrm>
        </p:grpSpPr>
        <p:pic>
          <p:nvPicPr>
            <p:cNvPr id="15" name="Picture 14"/>
            <p:cNvPicPr>
              <a:picLocks noChangeAspect="1"/>
            </p:cNvPicPr>
            <p:nvPr/>
          </p:nvPicPr>
          <p:blipFill rotWithShape="1">
            <a:blip r:embed="rId3">
              <a:extLst>
                <a:ext uri="{28A0092B-C50C-407E-A947-70E740481C1C}">
                  <a14:useLocalDpi xmlns:a14="http://schemas.microsoft.com/office/drawing/2010/main" val="0"/>
                </a:ext>
              </a:extLst>
            </a:blip>
            <a:srcRect l="58749" t="11307" r="9710" b="10588"/>
            <a:stretch/>
          </p:blipFill>
          <p:spPr>
            <a:xfrm>
              <a:off x="3835805" y="1991878"/>
              <a:ext cx="3174190" cy="3306448"/>
            </a:xfrm>
            <a:prstGeom prst="rect">
              <a:avLst/>
            </a:prstGeom>
          </p:spPr>
        </p:pic>
        <p:sp>
          <p:nvSpPr>
            <p:cNvPr id="16" name="TextBox 15"/>
            <p:cNvSpPr txBox="1"/>
            <p:nvPr/>
          </p:nvSpPr>
          <p:spPr>
            <a:xfrm>
              <a:off x="4458529" y="3259635"/>
              <a:ext cx="1949573" cy="400110"/>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smtClean="0">
                  <a:ln>
                    <a:noFill/>
                  </a:ln>
                  <a:solidFill>
                    <a:prstClr val="white"/>
                  </a:solidFill>
                  <a:effectLst/>
                  <a:uLnTx/>
                  <a:uFillTx/>
                  <a:latin typeface="Arial" panose="020B0604020202020204" pitchFamily="34" charset="0"/>
                  <a:ea typeface="+mn-ea"/>
                  <a:cs typeface="Arial" panose="020B0604020202020204" pitchFamily="34" charset="0"/>
                </a:rPr>
                <a:t>Growing Earth</a:t>
              </a:r>
              <a:endParaRPr kumimoji="0" lang="en-US" sz="2000" b="1" i="0" u="none" strike="noStrike" kern="1200" cap="none" spc="0" normalizeH="0" baseline="-25000" noProof="0" dirty="0">
                <a:ln>
                  <a:noFill/>
                </a:ln>
                <a:solidFill>
                  <a:prstClr val="white"/>
                </a:solidFill>
                <a:effectLst/>
                <a:uLnTx/>
                <a:uFillTx/>
                <a:latin typeface="Arial" panose="020B0604020202020204" pitchFamily="34" charset="0"/>
                <a:ea typeface="+mn-ea"/>
                <a:cs typeface="Arial" panose="020B0604020202020204" pitchFamily="34" charset="0"/>
              </a:endParaRPr>
            </a:p>
          </p:txBody>
        </p:sp>
      </p:grpSp>
      <p:sp>
        <p:nvSpPr>
          <p:cNvPr id="18" name="TextBox 17"/>
          <p:cNvSpPr txBox="1"/>
          <p:nvPr/>
        </p:nvSpPr>
        <p:spPr>
          <a:xfrm>
            <a:off x="6890032" y="1490915"/>
            <a:ext cx="2154957" cy="304698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white"/>
                </a:solidFill>
                <a:effectLst/>
                <a:uLnTx/>
                <a:uFillTx/>
                <a:latin typeface="Arial" panose="020B0604020202020204" pitchFamily="34" charset="0"/>
                <a:ea typeface="+mn-ea"/>
                <a:cs typeface="Arial" panose="020B0604020202020204" pitchFamily="34" charset="0"/>
              </a:rPr>
              <a:t>Earth ends up with ~3 oceans of water in the mantle and an average D/H of 150 </a:t>
            </a:r>
            <a:r>
              <a:rPr kumimoji="0" lang="en-US" sz="24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x 10</a:t>
            </a:r>
            <a:r>
              <a:rPr kumimoji="0" lang="en-US" sz="2400" b="0" i="0" u="none" strike="noStrike" kern="1200" cap="none" spc="0" normalizeH="0" baseline="30000" noProof="0" dirty="0">
                <a:ln>
                  <a:noFill/>
                </a:ln>
                <a:solidFill>
                  <a:prstClr val="white"/>
                </a:solidFill>
                <a:effectLst/>
                <a:uLnTx/>
                <a:uFillTx/>
                <a:latin typeface="Arial" panose="020B0604020202020204" pitchFamily="34" charset="0"/>
                <a:ea typeface="+mn-ea"/>
                <a:cs typeface="Arial" panose="020B0604020202020204" pitchFamily="34" charset="0"/>
              </a:rPr>
              <a:t>-6</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smtClean="0">
              <a:ln>
                <a:noFill/>
              </a:ln>
              <a:solidFill>
                <a:prstClr val="white"/>
              </a:solidFill>
              <a:effectLst/>
              <a:uLnTx/>
              <a:uFillTx/>
              <a:latin typeface="Arial" panose="020B0604020202020204" pitchFamily="34" charset="0"/>
              <a:ea typeface="+mn-ea"/>
              <a:cs typeface="Arial" panose="020B0604020202020204" pitchFamily="34" charset="0"/>
            </a:endParaRPr>
          </a:p>
        </p:txBody>
      </p:sp>
      <p:cxnSp>
        <p:nvCxnSpPr>
          <p:cNvPr id="19" name="Straight Arrow Connector 18"/>
          <p:cNvCxnSpPr/>
          <p:nvPr/>
        </p:nvCxnSpPr>
        <p:spPr>
          <a:xfrm flipV="1">
            <a:off x="3115450" y="3459577"/>
            <a:ext cx="978965" cy="163078"/>
          </a:xfrm>
          <a:prstGeom prst="straightConnector1">
            <a:avLst/>
          </a:prstGeom>
          <a:ln w="38100">
            <a:solidFill>
              <a:schemeClr val="bg1"/>
            </a:solidFill>
            <a:tailEnd type="arrow" w="med" len="lg"/>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nvCxnSpPr>
        <p:spPr>
          <a:xfrm>
            <a:off x="3560700" y="2128371"/>
            <a:ext cx="760795" cy="282582"/>
          </a:xfrm>
          <a:prstGeom prst="straightConnector1">
            <a:avLst/>
          </a:prstGeom>
          <a:ln w="38100">
            <a:solidFill>
              <a:schemeClr val="bg1"/>
            </a:solidFill>
            <a:tailEnd type="arrow" w="med" len="lg"/>
          </a:ln>
        </p:spPr>
        <p:style>
          <a:lnRef idx="1">
            <a:schemeClr val="accent1"/>
          </a:lnRef>
          <a:fillRef idx="0">
            <a:schemeClr val="accent1"/>
          </a:fillRef>
          <a:effectRef idx="0">
            <a:schemeClr val="accent1"/>
          </a:effectRef>
          <a:fontRef idx="minor">
            <a:schemeClr val="tx1"/>
          </a:fontRef>
        </p:style>
      </p:cxnSp>
      <p:sp>
        <p:nvSpPr>
          <p:cNvPr id="26" name="Oval 25"/>
          <p:cNvSpPr/>
          <p:nvPr/>
        </p:nvSpPr>
        <p:spPr>
          <a:xfrm>
            <a:off x="8556771" y="6300132"/>
            <a:ext cx="360727" cy="360727"/>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5</a:t>
            </a:r>
            <a:endPar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21" name="TextBox 20"/>
          <p:cNvSpPr txBox="1"/>
          <p:nvPr/>
        </p:nvSpPr>
        <p:spPr>
          <a:xfrm>
            <a:off x="4251023" y="6248400"/>
            <a:ext cx="4207177" cy="430887"/>
          </a:xfrm>
          <a:prstGeom prst="rect">
            <a:avLst/>
          </a:prstGeom>
          <a:noFill/>
        </p:spPr>
        <p:txBody>
          <a:bodyPr wrap="square" rtlCol="0">
            <a:spAutoFit/>
          </a:bodyPr>
          <a:lstStyle/>
          <a:p>
            <a:pPr eaLnBrk="1" fontAlgn="auto" hangingPunct="1">
              <a:spcBef>
                <a:spcPts val="0"/>
              </a:spcBef>
              <a:spcAft>
                <a:spcPts val="0"/>
              </a:spcAft>
            </a:pPr>
            <a:r>
              <a:rPr lang="en-US" sz="1200" dirty="0">
                <a:solidFill>
                  <a:schemeClr val="bg1">
                    <a:lumMod val="65000"/>
                  </a:schemeClr>
                </a:solidFill>
                <a:latin typeface="Calibri" panose="020F0502020204030204"/>
              </a:rPr>
              <a:t>http://www.psrd.hawaii.edu/Dec18/origin-earth-water.html</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1000" b="0" i="0" u="none" strike="noStrike" kern="1200" cap="none" spc="0" normalizeH="0" baseline="0" noProof="0" dirty="0" smtClean="0">
                <a:ln>
                  <a:noFill/>
                </a:ln>
                <a:solidFill>
                  <a:schemeClr val="bg1">
                    <a:lumMod val="65000"/>
                  </a:schemeClr>
                </a:solidFill>
                <a:effectLst/>
                <a:uLnTx/>
                <a:uFillTx/>
                <a:latin typeface="Calibri" panose="020F0502020204030204"/>
                <a:ea typeface="+mn-ea"/>
                <a:cs typeface="+mn-cs"/>
              </a:rPr>
              <a:t>(</a:t>
            </a:r>
            <a:r>
              <a:rPr kumimoji="0" lang="fr-FR" sz="1000" b="0" i="0" u="none" strike="noStrike" kern="1200" cap="none" spc="0" normalizeH="0" baseline="0" noProof="0" dirty="0">
                <a:ln>
                  <a:noFill/>
                </a:ln>
                <a:solidFill>
                  <a:schemeClr val="bg1">
                    <a:lumMod val="65000"/>
                  </a:schemeClr>
                </a:solidFill>
                <a:effectLst/>
                <a:uLnTx/>
                <a:uFillTx/>
                <a:latin typeface="Calibri" panose="020F0502020204030204"/>
                <a:ea typeface="+mn-ea"/>
                <a:cs typeface="+mn-cs"/>
              </a:rPr>
              <a:t>Figure </a:t>
            </a:r>
            <a:r>
              <a:rPr kumimoji="0" lang="fr-FR" sz="1000" b="0" i="0" u="none" strike="noStrike" kern="1200" cap="none" spc="0" normalizeH="0" baseline="0" noProof="0" dirty="0" err="1">
                <a:ln>
                  <a:noFill/>
                </a:ln>
                <a:solidFill>
                  <a:schemeClr val="bg1">
                    <a:lumMod val="65000"/>
                  </a:schemeClr>
                </a:solidFill>
                <a:effectLst/>
                <a:uLnTx/>
                <a:uFillTx/>
                <a:latin typeface="Calibri" panose="020F0502020204030204"/>
                <a:ea typeface="+mn-ea"/>
                <a:cs typeface="+mn-cs"/>
              </a:rPr>
              <a:t>based</a:t>
            </a:r>
            <a:r>
              <a:rPr kumimoji="0" lang="fr-FR" sz="1000" b="0" i="0" u="none" strike="noStrike" kern="1200" cap="none" spc="0" normalizeH="0" baseline="0" noProof="0" dirty="0">
                <a:ln>
                  <a:noFill/>
                </a:ln>
                <a:solidFill>
                  <a:schemeClr val="bg1">
                    <a:lumMod val="65000"/>
                  </a:schemeClr>
                </a:solidFill>
                <a:effectLst/>
                <a:uLnTx/>
                <a:uFillTx/>
                <a:latin typeface="Calibri" panose="020F0502020204030204"/>
                <a:ea typeface="+mn-ea"/>
                <a:cs typeface="+mn-cs"/>
              </a:rPr>
              <a:t> on Wu </a:t>
            </a:r>
            <a:r>
              <a:rPr kumimoji="0" lang="fr-FR" sz="1000" b="0" i="1" u="none" strike="noStrike" kern="1200" cap="none" spc="0" normalizeH="0" baseline="0" noProof="0" dirty="0">
                <a:ln>
                  <a:noFill/>
                </a:ln>
                <a:solidFill>
                  <a:schemeClr val="bg1">
                    <a:lumMod val="65000"/>
                  </a:schemeClr>
                </a:solidFill>
                <a:effectLst/>
                <a:uLnTx/>
                <a:uFillTx/>
                <a:latin typeface="Calibri" panose="020F0502020204030204"/>
                <a:ea typeface="+mn-ea"/>
                <a:cs typeface="+mn-cs"/>
              </a:rPr>
              <a:t>et al</a:t>
            </a:r>
            <a:r>
              <a:rPr kumimoji="0" lang="fr-FR" sz="1000" b="0" i="0" u="none" strike="noStrike" kern="1200" cap="none" spc="0" normalizeH="0" baseline="0" noProof="0" dirty="0">
                <a:ln>
                  <a:noFill/>
                </a:ln>
                <a:solidFill>
                  <a:schemeClr val="bg1">
                    <a:lumMod val="65000"/>
                  </a:schemeClr>
                </a:solidFill>
                <a:effectLst/>
                <a:uLnTx/>
                <a:uFillTx/>
                <a:latin typeface="Calibri" panose="020F0502020204030204"/>
                <a:ea typeface="+mn-ea"/>
                <a:cs typeface="+mn-cs"/>
              </a:rPr>
              <a:t>., 2018</a:t>
            </a:r>
            <a:r>
              <a:rPr kumimoji="0" lang="fr-FR" sz="1000" b="0" i="1" u="none" strike="noStrike" kern="1200" cap="none" spc="0" normalizeH="0" baseline="0" noProof="0" dirty="0">
                <a:ln>
                  <a:noFill/>
                </a:ln>
                <a:solidFill>
                  <a:schemeClr val="bg1">
                    <a:lumMod val="65000"/>
                  </a:schemeClr>
                </a:solidFill>
                <a:effectLst/>
                <a:uLnTx/>
                <a:uFillTx/>
                <a:latin typeface="Calibri" panose="020F0502020204030204"/>
                <a:ea typeface="+mn-ea"/>
                <a:cs typeface="+mn-cs"/>
              </a:rPr>
              <a:t>, </a:t>
            </a:r>
            <a:r>
              <a:rPr kumimoji="0" lang="fr-FR" sz="1000" b="0" i="1" u="none" strike="noStrike" kern="1200" cap="none" spc="0" normalizeH="0" baseline="0" noProof="0" dirty="0" err="1">
                <a:ln>
                  <a:noFill/>
                </a:ln>
                <a:solidFill>
                  <a:schemeClr val="bg1">
                    <a:lumMod val="65000"/>
                  </a:schemeClr>
                </a:solidFill>
                <a:effectLst/>
                <a:uLnTx/>
                <a:uFillTx/>
                <a:latin typeface="Calibri" panose="020F0502020204030204"/>
                <a:ea typeface="+mn-ea"/>
                <a:cs typeface="+mn-cs"/>
              </a:rPr>
              <a:t>JGR:Planets</a:t>
            </a:r>
            <a:r>
              <a:rPr kumimoji="0" lang="fr-FR" sz="1000" b="0" i="0" u="none" strike="noStrike" kern="1200" cap="none" spc="0" normalizeH="0" baseline="0" noProof="0" dirty="0">
                <a:ln>
                  <a:noFill/>
                </a:ln>
                <a:solidFill>
                  <a:schemeClr val="bg1">
                    <a:lumMod val="65000"/>
                  </a:schemeClr>
                </a:solidFill>
                <a:effectLst/>
                <a:uLnTx/>
                <a:uFillTx/>
                <a:latin typeface="Calibri" panose="020F0502020204030204"/>
                <a:ea typeface="+mn-ea"/>
                <a:cs typeface="+mn-cs"/>
              </a:rPr>
              <a:t>, </a:t>
            </a:r>
            <a:r>
              <a:rPr kumimoji="0" lang="fr-FR" sz="1000" b="0" i="0" u="none" strike="noStrike" kern="1200" cap="none" spc="0" normalizeH="0" baseline="0" noProof="0" dirty="0" err="1">
                <a:ln>
                  <a:noFill/>
                </a:ln>
                <a:solidFill>
                  <a:schemeClr val="bg1">
                    <a:lumMod val="65000"/>
                  </a:schemeClr>
                </a:solidFill>
                <a:effectLst/>
                <a:uLnTx/>
                <a:uFillTx/>
                <a:latin typeface="Calibri" panose="020F0502020204030204"/>
                <a:ea typeface="+mn-ea"/>
                <a:cs typeface="+mn-cs"/>
              </a:rPr>
              <a:t>doi</a:t>
            </a:r>
            <a:r>
              <a:rPr kumimoji="0" lang="fr-FR" sz="1000" b="0" i="0" u="none" strike="noStrike" kern="1200" cap="none" spc="0" normalizeH="0" baseline="0" noProof="0" dirty="0">
                <a:ln>
                  <a:noFill/>
                </a:ln>
                <a:solidFill>
                  <a:schemeClr val="bg1">
                    <a:lumMod val="65000"/>
                  </a:schemeClr>
                </a:solidFill>
                <a:effectLst/>
                <a:uLnTx/>
                <a:uFillTx/>
                <a:latin typeface="Calibri" panose="020F0502020204030204"/>
                <a:ea typeface="+mn-ea"/>
                <a:cs typeface="+mn-cs"/>
              </a:rPr>
              <a:t>: 10.1029/2018JE005698</a:t>
            </a:r>
            <a:r>
              <a:rPr kumimoji="0" lang="fr-FR" sz="1000" b="0" i="0" u="none" strike="noStrike" kern="1200" cap="none" spc="0" normalizeH="0" baseline="0" noProof="0" dirty="0" smtClean="0">
                <a:ln>
                  <a:noFill/>
                </a:ln>
                <a:solidFill>
                  <a:schemeClr val="bg1">
                    <a:lumMod val="65000"/>
                  </a:schemeClr>
                </a:solidFill>
                <a:effectLst/>
                <a:uLnTx/>
                <a:uFillTx/>
                <a:latin typeface="Calibri" panose="020F0502020204030204"/>
                <a:ea typeface="+mn-ea"/>
                <a:cs typeface="+mn-cs"/>
              </a:rPr>
              <a:t>.)</a:t>
            </a:r>
          </a:p>
        </p:txBody>
      </p:sp>
    </p:spTree>
    <p:extLst>
      <p:ext uri="{BB962C8B-B14F-4D97-AF65-F5344CB8AC3E}">
        <p14:creationId xmlns:p14="http://schemas.microsoft.com/office/powerpoint/2010/main" val="57274341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8164" y="108752"/>
            <a:ext cx="5323968" cy="120032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white"/>
                </a:solidFill>
                <a:effectLst/>
                <a:uLnTx/>
                <a:uFillTx/>
                <a:latin typeface="Arial" panose="020B0604020202020204" pitchFamily="34" charset="0"/>
                <a:ea typeface="+mn-ea"/>
                <a:cs typeface="Arial" panose="020B0604020202020204" pitchFamily="34" charset="0"/>
              </a:rPr>
              <a:t>Today:</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white"/>
                </a:solidFill>
                <a:effectLst/>
                <a:uLnTx/>
                <a:uFillTx/>
                <a:latin typeface="Arial" panose="020B0604020202020204" pitchFamily="34" charset="0"/>
                <a:ea typeface="+mn-ea"/>
                <a:cs typeface="Arial" panose="020B0604020202020204" pitchFamily="34" charset="0"/>
              </a:rPr>
              <a:t>Mantle plumes drag up material with low D/H from core-mantle boundary</a:t>
            </a:r>
          </a:p>
        </p:txBody>
      </p:sp>
      <p:sp>
        <p:nvSpPr>
          <p:cNvPr id="3" name="Rectangle 2"/>
          <p:cNvSpPr/>
          <p:nvPr/>
        </p:nvSpPr>
        <p:spPr>
          <a:xfrm>
            <a:off x="1916162" y="2323857"/>
            <a:ext cx="5457279" cy="8736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Rectangle 3"/>
          <p:cNvSpPr/>
          <p:nvPr/>
        </p:nvSpPr>
        <p:spPr>
          <a:xfrm>
            <a:off x="1916163" y="2411221"/>
            <a:ext cx="5457279" cy="1921987"/>
          </a:xfrm>
          <a:prstGeom prst="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 name="Rectangle 4"/>
          <p:cNvSpPr/>
          <p:nvPr/>
        </p:nvSpPr>
        <p:spPr>
          <a:xfrm>
            <a:off x="1924336" y="4333208"/>
            <a:ext cx="5457279" cy="1357039"/>
          </a:xfrm>
          <a:prstGeom prst="rect">
            <a:avLst/>
          </a:prstGeom>
          <a:pattFill prst="pct60">
            <a:fgClr>
              <a:srgbClr val="C00000"/>
            </a:fgClr>
            <a:bgClr>
              <a:schemeClr val="bg1"/>
            </a:bgClr>
          </a:pattFill>
          <a:effectLst>
            <a:outerShdw blurRad="50800" dist="50800" dir="5400000" sx="3000" sy="3000" algn="ctr" rotWithShape="0">
              <a:srgbClr val="000000">
                <a:alpha val="44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 name="Freeform 6"/>
          <p:cNvSpPr/>
          <p:nvPr/>
        </p:nvSpPr>
        <p:spPr>
          <a:xfrm>
            <a:off x="1916163" y="4193427"/>
            <a:ext cx="4758375" cy="145971"/>
          </a:xfrm>
          <a:custGeom>
            <a:avLst/>
            <a:gdLst>
              <a:gd name="connsiteX0" fmla="*/ 0 w 4758375"/>
              <a:gd name="connsiteY0" fmla="*/ 145605 h 145971"/>
              <a:gd name="connsiteX1" fmla="*/ 0 w 4758375"/>
              <a:gd name="connsiteY1" fmla="*/ 145605 h 145971"/>
              <a:gd name="connsiteX2" fmla="*/ 215496 w 4758375"/>
              <a:gd name="connsiteY2" fmla="*/ 139781 h 145971"/>
              <a:gd name="connsiteX3" fmla="*/ 250441 w 4758375"/>
              <a:gd name="connsiteY3" fmla="*/ 133956 h 145971"/>
              <a:gd name="connsiteX4" fmla="*/ 291210 w 4758375"/>
              <a:gd name="connsiteY4" fmla="*/ 128132 h 145971"/>
              <a:gd name="connsiteX5" fmla="*/ 320331 w 4758375"/>
              <a:gd name="connsiteY5" fmla="*/ 122308 h 145971"/>
              <a:gd name="connsiteX6" fmla="*/ 413519 w 4758375"/>
              <a:gd name="connsiteY6" fmla="*/ 110660 h 145971"/>
              <a:gd name="connsiteX7" fmla="*/ 465936 w 4758375"/>
              <a:gd name="connsiteY7" fmla="*/ 99011 h 145971"/>
              <a:gd name="connsiteX8" fmla="*/ 489233 w 4758375"/>
              <a:gd name="connsiteY8" fmla="*/ 93187 h 145971"/>
              <a:gd name="connsiteX9" fmla="*/ 524178 w 4758375"/>
              <a:gd name="connsiteY9" fmla="*/ 81539 h 145971"/>
              <a:gd name="connsiteX10" fmla="*/ 588245 w 4758375"/>
              <a:gd name="connsiteY10" fmla="*/ 75714 h 145971"/>
              <a:gd name="connsiteX11" fmla="*/ 634838 w 4758375"/>
              <a:gd name="connsiteY11" fmla="*/ 64066 h 145971"/>
              <a:gd name="connsiteX12" fmla="*/ 710553 w 4758375"/>
              <a:gd name="connsiteY12" fmla="*/ 58242 h 145971"/>
              <a:gd name="connsiteX13" fmla="*/ 768795 w 4758375"/>
              <a:gd name="connsiteY13" fmla="*/ 52418 h 145971"/>
              <a:gd name="connsiteX14" fmla="*/ 797916 w 4758375"/>
              <a:gd name="connsiteY14" fmla="*/ 46593 h 145971"/>
              <a:gd name="connsiteX15" fmla="*/ 1246380 w 4758375"/>
              <a:gd name="connsiteY15" fmla="*/ 34945 h 145971"/>
              <a:gd name="connsiteX16" fmla="*/ 1473524 w 4758375"/>
              <a:gd name="connsiteY16" fmla="*/ 17472 h 145971"/>
              <a:gd name="connsiteX17" fmla="*/ 1549238 w 4758375"/>
              <a:gd name="connsiteY17" fmla="*/ 17472 h 145971"/>
              <a:gd name="connsiteX18" fmla="*/ 1892866 w 4758375"/>
              <a:gd name="connsiteY18" fmla="*/ 11648 h 145971"/>
              <a:gd name="connsiteX19" fmla="*/ 1916163 w 4758375"/>
              <a:gd name="connsiteY19" fmla="*/ 5824 h 145971"/>
              <a:gd name="connsiteX20" fmla="*/ 1933636 w 4758375"/>
              <a:gd name="connsiteY20" fmla="*/ 0 h 145971"/>
              <a:gd name="connsiteX21" fmla="*/ 2090889 w 4758375"/>
              <a:gd name="connsiteY21" fmla="*/ 5824 h 145971"/>
              <a:gd name="connsiteX22" fmla="*/ 2230670 w 4758375"/>
              <a:gd name="connsiteY22" fmla="*/ 11648 h 145971"/>
              <a:gd name="connsiteX23" fmla="*/ 2737376 w 4758375"/>
              <a:gd name="connsiteY23" fmla="*/ 5824 h 145971"/>
              <a:gd name="connsiteX24" fmla="*/ 3762436 w 4758375"/>
              <a:gd name="connsiteY24" fmla="*/ 17472 h 145971"/>
              <a:gd name="connsiteX25" fmla="*/ 3803205 w 4758375"/>
              <a:gd name="connsiteY25" fmla="*/ 23297 h 145971"/>
              <a:gd name="connsiteX26" fmla="*/ 3867271 w 4758375"/>
              <a:gd name="connsiteY26" fmla="*/ 29121 h 145971"/>
              <a:gd name="connsiteX27" fmla="*/ 3884744 w 4758375"/>
              <a:gd name="connsiteY27" fmla="*/ 34945 h 145971"/>
              <a:gd name="connsiteX28" fmla="*/ 4170130 w 4758375"/>
              <a:gd name="connsiteY28" fmla="*/ 40769 h 145971"/>
              <a:gd name="connsiteX29" fmla="*/ 4228372 w 4758375"/>
              <a:gd name="connsiteY29" fmla="*/ 52418 h 145971"/>
              <a:gd name="connsiteX30" fmla="*/ 4245845 w 4758375"/>
              <a:gd name="connsiteY30" fmla="*/ 58242 h 145971"/>
              <a:gd name="connsiteX31" fmla="*/ 4280790 w 4758375"/>
              <a:gd name="connsiteY31" fmla="*/ 64066 h 145971"/>
              <a:gd name="connsiteX32" fmla="*/ 4304087 w 4758375"/>
              <a:gd name="connsiteY32" fmla="*/ 69890 h 145971"/>
              <a:gd name="connsiteX33" fmla="*/ 4321559 w 4758375"/>
              <a:gd name="connsiteY33" fmla="*/ 75714 h 145971"/>
              <a:gd name="connsiteX34" fmla="*/ 4362329 w 4758375"/>
              <a:gd name="connsiteY34" fmla="*/ 81539 h 145971"/>
              <a:gd name="connsiteX35" fmla="*/ 4408922 w 4758375"/>
              <a:gd name="connsiteY35" fmla="*/ 93187 h 145971"/>
              <a:gd name="connsiteX36" fmla="*/ 4478813 w 4758375"/>
              <a:gd name="connsiteY36" fmla="*/ 99011 h 145971"/>
              <a:gd name="connsiteX37" fmla="*/ 4502110 w 4758375"/>
              <a:gd name="connsiteY37" fmla="*/ 104835 h 145971"/>
              <a:gd name="connsiteX38" fmla="*/ 4630242 w 4758375"/>
              <a:gd name="connsiteY38" fmla="*/ 116484 h 145971"/>
              <a:gd name="connsiteX39" fmla="*/ 4700133 w 4758375"/>
              <a:gd name="connsiteY39" fmla="*/ 133956 h 145971"/>
              <a:gd name="connsiteX40" fmla="*/ 4740902 w 4758375"/>
              <a:gd name="connsiteY40" fmla="*/ 145605 h 145971"/>
              <a:gd name="connsiteX41" fmla="*/ 4758375 w 4758375"/>
              <a:gd name="connsiteY41" fmla="*/ 145605 h 145971"/>
              <a:gd name="connsiteX42" fmla="*/ 302859 w 4758375"/>
              <a:gd name="connsiteY42" fmla="*/ 139781 h 145971"/>
              <a:gd name="connsiteX43" fmla="*/ 302859 w 4758375"/>
              <a:gd name="connsiteY43" fmla="*/ 139781 h 1459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Lst>
            <a:rect l="l" t="t" r="r" b="b"/>
            <a:pathLst>
              <a:path w="4758375" h="145971">
                <a:moveTo>
                  <a:pt x="0" y="145605"/>
                </a:moveTo>
                <a:lnTo>
                  <a:pt x="0" y="145605"/>
                </a:lnTo>
                <a:lnTo>
                  <a:pt x="215496" y="139781"/>
                </a:lnTo>
                <a:cubicBezTo>
                  <a:pt x="227292" y="139232"/>
                  <a:pt x="238769" y="135752"/>
                  <a:pt x="250441" y="133956"/>
                </a:cubicBezTo>
                <a:cubicBezTo>
                  <a:pt x="264009" y="131868"/>
                  <a:pt x="277669" y="130389"/>
                  <a:pt x="291210" y="128132"/>
                </a:cubicBezTo>
                <a:cubicBezTo>
                  <a:pt x="300975" y="126505"/>
                  <a:pt x="310531" y="123708"/>
                  <a:pt x="320331" y="122308"/>
                </a:cubicBezTo>
                <a:cubicBezTo>
                  <a:pt x="351321" y="117881"/>
                  <a:pt x="413519" y="110660"/>
                  <a:pt x="413519" y="110660"/>
                </a:cubicBezTo>
                <a:cubicBezTo>
                  <a:pt x="447520" y="99325"/>
                  <a:pt x="414691" y="109260"/>
                  <a:pt x="465936" y="99011"/>
                </a:cubicBezTo>
                <a:cubicBezTo>
                  <a:pt x="473785" y="97441"/>
                  <a:pt x="481566" y="95487"/>
                  <a:pt x="489233" y="93187"/>
                </a:cubicBezTo>
                <a:cubicBezTo>
                  <a:pt x="500994" y="89659"/>
                  <a:pt x="511950" y="82651"/>
                  <a:pt x="524178" y="81539"/>
                </a:cubicBezTo>
                <a:lnTo>
                  <a:pt x="588245" y="75714"/>
                </a:lnTo>
                <a:cubicBezTo>
                  <a:pt x="606392" y="69665"/>
                  <a:pt x="613753" y="66409"/>
                  <a:pt x="634838" y="64066"/>
                </a:cubicBezTo>
                <a:cubicBezTo>
                  <a:pt x="659996" y="61271"/>
                  <a:pt x="685335" y="60435"/>
                  <a:pt x="710553" y="58242"/>
                </a:cubicBezTo>
                <a:cubicBezTo>
                  <a:pt x="729990" y="56552"/>
                  <a:pt x="749381" y="54359"/>
                  <a:pt x="768795" y="52418"/>
                </a:cubicBezTo>
                <a:cubicBezTo>
                  <a:pt x="778502" y="50476"/>
                  <a:pt x="788023" y="46955"/>
                  <a:pt x="797916" y="46593"/>
                </a:cubicBezTo>
                <a:cubicBezTo>
                  <a:pt x="947354" y="41126"/>
                  <a:pt x="1246380" y="34945"/>
                  <a:pt x="1246380" y="34945"/>
                </a:cubicBezTo>
                <a:cubicBezTo>
                  <a:pt x="1351390" y="8693"/>
                  <a:pt x="1276972" y="23813"/>
                  <a:pt x="1473524" y="17472"/>
                </a:cubicBezTo>
                <a:cubicBezTo>
                  <a:pt x="1515580" y="3453"/>
                  <a:pt x="1465583" y="17472"/>
                  <a:pt x="1549238" y="17472"/>
                </a:cubicBezTo>
                <a:cubicBezTo>
                  <a:pt x="1663797" y="17472"/>
                  <a:pt x="1778323" y="13589"/>
                  <a:pt x="1892866" y="11648"/>
                </a:cubicBezTo>
                <a:cubicBezTo>
                  <a:pt x="1900632" y="9707"/>
                  <a:pt x="1908466" y="8023"/>
                  <a:pt x="1916163" y="5824"/>
                </a:cubicBezTo>
                <a:cubicBezTo>
                  <a:pt x="1922066" y="4137"/>
                  <a:pt x="1927497" y="0"/>
                  <a:pt x="1933636" y="0"/>
                </a:cubicBezTo>
                <a:cubicBezTo>
                  <a:pt x="1986090" y="0"/>
                  <a:pt x="2038476" y="3769"/>
                  <a:pt x="2090889" y="5824"/>
                </a:cubicBezTo>
                <a:lnTo>
                  <a:pt x="2230670" y="11648"/>
                </a:lnTo>
                <a:lnTo>
                  <a:pt x="2737376" y="5824"/>
                </a:lnTo>
                <a:lnTo>
                  <a:pt x="3762436" y="17472"/>
                </a:lnTo>
                <a:cubicBezTo>
                  <a:pt x="3776026" y="19414"/>
                  <a:pt x="3789561" y="21781"/>
                  <a:pt x="3803205" y="23297"/>
                </a:cubicBezTo>
                <a:cubicBezTo>
                  <a:pt x="3824517" y="25665"/>
                  <a:pt x="3846043" y="26089"/>
                  <a:pt x="3867271" y="29121"/>
                </a:cubicBezTo>
                <a:cubicBezTo>
                  <a:pt x="3873349" y="29989"/>
                  <a:pt x="3878609" y="34709"/>
                  <a:pt x="3884744" y="34945"/>
                </a:cubicBezTo>
                <a:cubicBezTo>
                  <a:pt x="3979822" y="38602"/>
                  <a:pt x="4075001" y="38828"/>
                  <a:pt x="4170130" y="40769"/>
                </a:cubicBezTo>
                <a:cubicBezTo>
                  <a:pt x="4197601" y="45347"/>
                  <a:pt x="4204037" y="45465"/>
                  <a:pt x="4228372" y="52418"/>
                </a:cubicBezTo>
                <a:cubicBezTo>
                  <a:pt x="4234275" y="54105"/>
                  <a:pt x="4239852" y="56910"/>
                  <a:pt x="4245845" y="58242"/>
                </a:cubicBezTo>
                <a:cubicBezTo>
                  <a:pt x="4257373" y="60804"/>
                  <a:pt x="4269210" y="61750"/>
                  <a:pt x="4280790" y="64066"/>
                </a:cubicBezTo>
                <a:cubicBezTo>
                  <a:pt x="4288639" y="65636"/>
                  <a:pt x="4296390" y="67691"/>
                  <a:pt x="4304087" y="69890"/>
                </a:cubicBezTo>
                <a:cubicBezTo>
                  <a:pt x="4309990" y="71576"/>
                  <a:pt x="4315539" y="74510"/>
                  <a:pt x="4321559" y="75714"/>
                </a:cubicBezTo>
                <a:cubicBezTo>
                  <a:pt x="4335020" y="78406"/>
                  <a:pt x="4348868" y="78847"/>
                  <a:pt x="4362329" y="81539"/>
                </a:cubicBezTo>
                <a:cubicBezTo>
                  <a:pt x="4378027" y="84679"/>
                  <a:pt x="4392968" y="91858"/>
                  <a:pt x="4408922" y="93187"/>
                </a:cubicBezTo>
                <a:lnTo>
                  <a:pt x="4478813" y="99011"/>
                </a:lnTo>
                <a:cubicBezTo>
                  <a:pt x="4486579" y="100952"/>
                  <a:pt x="4494198" y="103618"/>
                  <a:pt x="4502110" y="104835"/>
                </a:cubicBezTo>
                <a:cubicBezTo>
                  <a:pt x="4536602" y="110142"/>
                  <a:pt x="4599032" y="114083"/>
                  <a:pt x="4630242" y="116484"/>
                </a:cubicBezTo>
                <a:cubicBezTo>
                  <a:pt x="4676390" y="131866"/>
                  <a:pt x="4653076" y="126114"/>
                  <a:pt x="4700133" y="133956"/>
                </a:cubicBezTo>
                <a:cubicBezTo>
                  <a:pt x="4712584" y="138107"/>
                  <a:pt x="4728098" y="143776"/>
                  <a:pt x="4740902" y="145605"/>
                </a:cubicBezTo>
                <a:cubicBezTo>
                  <a:pt x="4746668" y="146429"/>
                  <a:pt x="4752551" y="145605"/>
                  <a:pt x="4758375" y="145605"/>
                </a:cubicBezTo>
                <a:lnTo>
                  <a:pt x="302859" y="139781"/>
                </a:lnTo>
                <a:lnTo>
                  <a:pt x="302859" y="139781"/>
                </a:lnTo>
              </a:path>
            </a:pathLst>
          </a:custGeom>
          <a:solidFill>
            <a:schemeClr val="accent4">
              <a:lumMod val="40000"/>
              <a:lumOff val="60000"/>
            </a:schemeClr>
          </a:solid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 name="Freeform 7"/>
          <p:cNvSpPr/>
          <p:nvPr/>
        </p:nvSpPr>
        <p:spPr>
          <a:xfrm>
            <a:off x="4032690" y="2230375"/>
            <a:ext cx="1086785" cy="1986348"/>
          </a:xfrm>
          <a:custGeom>
            <a:avLst/>
            <a:gdLst>
              <a:gd name="connsiteX0" fmla="*/ 224803 w 1086785"/>
              <a:gd name="connsiteY0" fmla="*/ 1986348 h 1986348"/>
              <a:gd name="connsiteX1" fmla="*/ 224803 w 1086785"/>
              <a:gd name="connsiteY1" fmla="*/ 1986348 h 1986348"/>
              <a:gd name="connsiteX2" fmla="*/ 271397 w 1086785"/>
              <a:gd name="connsiteY2" fmla="*/ 1957227 h 1986348"/>
              <a:gd name="connsiteX3" fmla="*/ 306342 w 1086785"/>
              <a:gd name="connsiteY3" fmla="*/ 1939754 h 1986348"/>
              <a:gd name="connsiteX4" fmla="*/ 329639 w 1086785"/>
              <a:gd name="connsiteY4" fmla="*/ 1910633 h 1986348"/>
              <a:gd name="connsiteX5" fmla="*/ 352935 w 1086785"/>
              <a:gd name="connsiteY5" fmla="*/ 1881512 h 1986348"/>
              <a:gd name="connsiteX6" fmla="*/ 358760 w 1086785"/>
              <a:gd name="connsiteY6" fmla="*/ 1864040 h 1986348"/>
              <a:gd name="connsiteX7" fmla="*/ 370408 w 1086785"/>
              <a:gd name="connsiteY7" fmla="*/ 1852391 h 1986348"/>
              <a:gd name="connsiteX8" fmla="*/ 393705 w 1086785"/>
              <a:gd name="connsiteY8" fmla="*/ 1823270 h 1986348"/>
              <a:gd name="connsiteX9" fmla="*/ 411178 w 1086785"/>
              <a:gd name="connsiteY9" fmla="*/ 1788325 h 1986348"/>
              <a:gd name="connsiteX10" fmla="*/ 422826 w 1086785"/>
              <a:gd name="connsiteY10" fmla="*/ 1753380 h 1986348"/>
              <a:gd name="connsiteX11" fmla="*/ 428650 w 1086785"/>
              <a:gd name="connsiteY11" fmla="*/ 1735907 h 1986348"/>
              <a:gd name="connsiteX12" fmla="*/ 440299 w 1086785"/>
              <a:gd name="connsiteY12" fmla="*/ 1712610 h 1986348"/>
              <a:gd name="connsiteX13" fmla="*/ 451947 w 1086785"/>
              <a:gd name="connsiteY13" fmla="*/ 1671841 h 1986348"/>
              <a:gd name="connsiteX14" fmla="*/ 457771 w 1086785"/>
              <a:gd name="connsiteY14" fmla="*/ 1636896 h 1986348"/>
              <a:gd name="connsiteX15" fmla="*/ 463595 w 1086785"/>
              <a:gd name="connsiteY15" fmla="*/ 1619423 h 1986348"/>
              <a:gd name="connsiteX16" fmla="*/ 475244 w 1086785"/>
              <a:gd name="connsiteY16" fmla="*/ 1572829 h 1986348"/>
              <a:gd name="connsiteX17" fmla="*/ 486892 w 1086785"/>
              <a:gd name="connsiteY17" fmla="*/ 1473818 h 1986348"/>
              <a:gd name="connsiteX18" fmla="*/ 492716 w 1086785"/>
              <a:gd name="connsiteY18" fmla="*/ 1450521 h 1986348"/>
              <a:gd name="connsiteX19" fmla="*/ 504365 w 1086785"/>
              <a:gd name="connsiteY19" fmla="*/ 1357334 h 1986348"/>
              <a:gd name="connsiteX20" fmla="*/ 510189 w 1086785"/>
              <a:gd name="connsiteY20" fmla="*/ 1316565 h 1986348"/>
              <a:gd name="connsiteX21" fmla="*/ 533486 w 1086785"/>
              <a:gd name="connsiteY21" fmla="*/ 1310740 h 1986348"/>
              <a:gd name="connsiteX22" fmla="*/ 562607 w 1086785"/>
              <a:gd name="connsiteY22" fmla="*/ 1258322 h 1986348"/>
              <a:gd name="connsiteX23" fmla="*/ 568431 w 1086785"/>
              <a:gd name="connsiteY23" fmla="*/ 1240850 h 1986348"/>
              <a:gd name="connsiteX24" fmla="*/ 574255 w 1086785"/>
              <a:gd name="connsiteY24" fmla="*/ 1101069 h 1986348"/>
              <a:gd name="connsiteX25" fmla="*/ 580079 w 1086785"/>
              <a:gd name="connsiteY25" fmla="*/ 1019530 h 1986348"/>
              <a:gd name="connsiteX26" fmla="*/ 585904 w 1086785"/>
              <a:gd name="connsiteY26" fmla="*/ 774914 h 1986348"/>
              <a:gd name="connsiteX27" fmla="*/ 580079 w 1086785"/>
              <a:gd name="connsiteY27" fmla="*/ 728320 h 1986348"/>
              <a:gd name="connsiteX28" fmla="*/ 591728 w 1086785"/>
              <a:gd name="connsiteY28" fmla="*/ 640957 h 1986348"/>
              <a:gd name="connsiteX29" fmla="*/ 580079 w 1086785"/>
              <a:gd name="connsiteY29" fmla="*/ 530297 h 1986348"/>
              <a:gd name="connsiteX30" fmla="*/ 574255 w 1086785"/>
              <a:gd name="connsiteY30" fmla="*/ 512824 h 1986348"/>
              <a:gd name="connsiteX31" fmla="*/ 510189 w 1086785"/>
              <a:gd name="connsiteY31" fmla="*/ 472055 h 1986348"/>
              <a:gd name="connsiteX32" fmla="*/ 492716 w 1086785"/>
              <a:gd name="connsiteY32" fmla="*/ 466231 h 1986348"/>
              <a:gd name="connsiteX33" fmla="*/ 364584 w 1086785"/>
              <a:gd name="connsiteY33" fmla="*/ 472055 h 1986348"/>
              <a:gd name="connsiteX34" fmla="*/ 329639 w 1086785"/>
              <a:gd name="connsiteY34" fmla="*/ 483703 h 1986348"/>
              <a:gd name="connsiteX35" fmla="*/ 294693 w 1086785"/>
              <a:gd name="connsiteY35" fmla="*/ 501176 h 1986348"/>
              <a:gd name="connsiteX36" fmla="*/ 277221 w 1086785"/>
              <a:gd name="connsiteY36" fmla="*/ 524473 h 1986348"/>
              <a:gd name="connsiteX37" fmla="*/ 265572 w 1086785"/>
              <a:gd name="connsiteY37" fmla="*/ 565242 h 1986348"/>
              <a:gd name="connsiteX38" fmla="*/ 253924 w 1086785"/>
              <a:gd name="connsiteY38" fmla="*/ 600187 h 1986348"/>
              <a:gd name="connsiteX39" fmla="*/ 248100 w 1086785"/>
              <a:gd name="connsiteY39" fmla="*/ 617660 h 1986348"/>
              <a:gd name="connsiteX40" fmla="*/ 207330 w 1086785"/>
              <a:gd name="connsiteY40" fmla="*/ 652605 h 1986348"/>
              <a:gd name="connsiteX41" fmla="*/ 195682 w 1086785"/>
              <a:gd name="connsiteY41" fmla="*/ 670078 h 1986348"/>
              <a:gd name="connsiteX42" fmla="*/ 131616 w 1086785"/>
              <a:gd name="connsiteY42" fmla="*/ 687551 h 1986348"/>
              <a:gd name="connsiteX43" fmla="*/ 114143 w 1086785"/>
              <a:gd name="connsiteY43" fmla="*/ 693375 h 1986348"/>
              <a:gd name="connsiteX44" fmla="*/ 55901 w 1086785"/>
              <a:gd name="connsiteY44" fmla="*/ 705023 h 1986348"/>
              <a:gd name="connsiteX45" fmla="*/ 3483 w 1086785"/>
              <a:gd name="connsiteY45" fmla="*/ 699199 h 1986348"/>
              <a:gd name="connsiteX46" fmla="*/ 9307 w 1086785"/>
              <a:gd name="connsiteY46" fmla="*/ 658429 h 1986348"/>
              <a:gd name="connsiteX47" fmla="*/ 20956 w 1086785"/>
              <a:gd name="connsiteY47" fmla="*/ 594363 h 1986348"/>
              <a:gd name="connsiteX48" fmla="*/ 32604 w 1086785"/>
              <a:gd name="connsiteY48" fmla="*/ 547770 h 1986348"/>
              <a:gd name="connsiteX49" fmla="*/ 50077 w 1086785"/>
              <a:gd name="connsiteY49" fmla="*/ 530297 h 1986348"/>
              <a:gd name="connsiteX50" fmla="*/ 61725 w 1086785"/>
              <a:gd name="connsiteY50" fmla="*/ 489528 h 1986348"/>
              <a:gd name="connsiteX51" fmla="*/ 67549 w 1086785"/>
              <a:gd name="connsiteY51" fmla="*/ 472055 h 1986348"/>
              <a:gd name="connsiteX52" fmla="*/ 79198 w 1086785"/>
              <a:gd name="connsiteY52" fmla="*/ 460407 h 1986348"/>
              <a:gd name="connsiteX53" fmla="*/ 85022 w 1086785"/>
              <a:gd name="connsiteY53" fmla="*/ 442934 h 1986348"/>
              <a:gd name="connsiteX54" fmla="*/ 96671 w 1086785"/>
              <a:gd name="connsiteY54" fmla="*/ 431286 h 1986348"/>
              <a:gd name="connsiteX55" fmla="*/ 108319 w 1086785"/>
              <a:gd name="connsiteY55" fmla="*/ 413813 h 1986348"/>
              <a:gd name="connsiteX56" fmla="*/ 125792 w 1086785"/>
              <a:gd name="connsiteY56" fmla="*/ 396340 h 1986348"/>
              <a:gd name="connsiteX57" fmla="*/ 137440 w 1086785"/>
              <a:gd name="connsiteY57" fmla="*/ 378868 h 1986348"/>
              <a:gd name="connsiteX58" fmla="*/ 149088 w 1086785"/>
              <a:gd name="connsiteY58" fmla="*/ 367219 h 1986348"/>
              <a:gd name="connsiteX59" fmla="*/ 184034 w 1086785"/>
              <a:gd name="connsiteY59" fmla="*/ 326450 h 1986348"/>
              <a:gd name="connsiteX60" fmla="*/ 195682 w 1086785"/>
              <a:gd name="connsiteY60" fmla="*/ 314801 h 1986348"/>
              <a:gd name="connsiteX61" fmla="*/ 213155 w 1086785"/>
              <a:gd name="connsiteY61" fmla="*/ 308977 h 1986348"/>
              <a:gd name="connsiteX62" fmla="*/ 265572 w 1086785"/>
              <a:gd name="connsiteY62" fmla="*/ 291505 h 1986348"/>
              <a:gd name="connsiteX63" fmla="*/ 288869 w 1086785"/>
              <a:gd name="connsiteY63" fmla="*/ 279856 h 1986348"/>
              <a:gd name="connsiteX64" fmla="*/ 312166 w 1086785"/>
              <a:gd name="connsiteY64" fmla="*/ 274032 h 1986348"/>
              <a:gd name="connsiteX65" fmla="*/ 329639 w 1086785"/>
              <a:gd name="connsiteY65" fmla="*/ 268208 h 1986348"/>
              <a:gd name="connsiteX66" fmla="*/ 358760 w 1086785"/>
              <a:gd name="connsiteY66" fmla="*/ 250735 h 1986348"/>
              <a:gd name="connsiteX67" fmla="*/ 387881 w 1086785"/>
              <a:gd name="connsiteY67" fmla="*/ 227438 h 1986348"/>
              <a:gd name="connsiteX68" fmla="*/ 405353 w 1086785"/>
              <a:gd name="connsiteY68" fmla="*/ 215790 h 1986348"/>
              <a:gd name="connsiteX69" fmla="*/ 428650 w 1086785"/>
              <a:gd name="connsiteY69" fmla="*/ 192493 h 1986348"/>
              <a:gd name="connsiteX70" fmla="*/ 440299 w 1086785"/>
              <a:gd name="connsiteY70" fmla="*/ 180845 h 1986348"/>
              <a:gd name="connsiteX71" fmla="*/ 451947 w 1086785"/>
              <a:gd name="connsiteY71" fmla="*/ 169196 h 1986348"/>
              <a:gd name="connsiteX72" fmla="*/ 475244 w 1086785"/>
              <a:gd name="connsiteY72" fmla="*/ 134251 h 1986348"/>
              <a:gd name="connsiteX73" fmla="*/ 504365 w 1086785"/>
              <a:gd name="connsiteY73" fmla="*/ 99306 h 1986348"/>
              <a:gd name="connsiteX74" fmla="*/ 527662 w 1086785"/>
              <a:gd name="connsiteY74" fmla="*/ 46888 h 1986348"/>
              <a:gd name="connsiteX75" fmla="*/ 533486 w 1086785"/>
              <a:gd name="connsiteY75" fmla="*/ 29415 h 1986348"/>
              <a:gd name="connsiteX76" fmla="*/ 539310 w 1086785"/>
              <a:gd name="connsiteY76" fmla="*/ 294 h 1986348"/>
              <a:gd name="connsiteX77" fmla="*/ 550958 w 1086785"/>
              <a:gd name="connsiteY77" fmla="*/ 35240 h 1986348"/>
              <a:gd name="connsiteX78" fmla="*/ 556783 w 1086785"/>
              <a:gd name="connsiteY78" fmla="*/ 52712 h 1986348"/>
              <a:gd name="connsiteX79" fmla="*/ 562607 w 1086785"/>
              <a:gd name="connsiteY79" fmla="*/ 70185 h 1986348"/>
              <a:gd name="connsiteX80" fmla="*/ 574255 w 1086785"/>
              <a:gd name="connsiteY80" fmla="*/ 87658 h 1986348"/>
              <a:gd name="connsiteX81" fmla="*/ 580079 w 1086785"/>
              <a:gd name="connsiteY81" fmla="*/ 110954 h 1986348"/>
              <a:gd name="connsiteX82" fmla="*/ 597552 w 1086785"/>
              <a:gd name="connsiteY82" fmla="*/ 175021 h 1986348"/>
              <a:gd name="connsiteX83" fmla="*/ 615025 w 1086785"/>
              <a:gd name="connsiteY83" fmla="*/ 198317 h 1986348"/>
              <a:gd name="connsiteX84" fmla="*/ 632497 w 1086785"/>
              <a:gd name="connsiteY84" fmla="*/ 209966 h 1986348"/>
              <a:gd name="connsiteX85" fmla="*/ 655794 w 1086785"/>
              <a:gd name="connsiteY85" fmla="*/ 233263 h 1986348"/>
              <a:gd name="connsiteX86" fmla="*/ 673267 w 1086785"/>
              <a:gd name="connsiteY86" fmla="*/ 262384 h 1986348"/>
              <a:gd name="connsiteX87" fmla="*/ 684915 w 1086785"/>
              <a:gd name="connsiteY87" fmla="*/ 279856 h 1986348"/>
              <a:gd name="connsiteX88" fmla="*/ 708212 w 1086785"/>
              <a:gd name="connsiteY88" fmla="*/ 297329 h 1986348"/>
              <a:gd name="connsiteX89" fmla="*/ 719860 w 1086785"/>
              <a:gd name="connsiteY89" fmla="*/ 314801 h 1986348"/>
              <a:gd name="connsiteX90" fmla="*/ 743157 w 1086785"/>
              <a:gd name="connsiteY90" fmla="*/ 326450 h 1986348"/>
              <a:gd name="connsiteX91" fmla="*/ 801399 w 1086785"/>
              <a:gd name="connsiteY91" fmla="*/ 361395 h 1986348"/>
              <a:gd name="connsiteX92" fmla="*/ 847993 w 1086785"/>
              <a:gd name="connsiteY92" fmla="*/ 373043 h 1986348"/>
              <a:gd name="connsiteX93" fmla="*/ 882938 w 1086785"/>
              <a:gd name="connsiteY93" fmla="*/ 384692 h 1986348"/>
              <a:gd name="connsiteX94" fmla="*/ 900411 w 1086785"/>
              <a:gd name="connsiteY94" fmla="*/ 390516 h 1986348"/>
              <a:gd name="connsiteX95" fmla="*/ 964477 w 1086785"/>
              <a:gd name="connsiteY95" fmla="*/ 407989 h 1986348"/>
              <a:gd name="connsiteX96" fmla="*/ 999422 w 1086785"/>
              <a:gd name="connsiteY96" fmla="*/ 431286 h 1986348"/>
              <a:gd name="connsiteX97" fmla="*/ 1016895 w 1086785"/>
              <a:gd name="connsiteY97" fmla="*/ 437110 h 1986348"/>
              <a:gd name="connsiteX98" fmla="*/ 1057664 w 1086785"/>
              <a:gd name="connsiteY98" fmla="*/ 460407 h 1986348"/>
              <a:gd name="connsiteX99" fmla="*/ 1069313 w 1086785"/>
              <a:gd name="connsiteY99" fmla="*/ 472055 h 1986348"/>
              <a:gd name="connsiteX100" fmla="*/ 1080961 w 1086785"/>
              <a:gd name="connsiteY100" fmla="*/ 507000 h 1986348"/>
              <a:gd name="connsiteX101" fmla="*/ 1086785 w 1086785"/>
              <a:gd name="connsiteY101" fmla="*/ 524473 h 1986348"/>
              <a:gd name="connsiteX102" fmla="*/ 1057664 w 1086785"/>
              <a:gd name="connsiteY102" fmla="*/ 547770 h 1986348"/>
              <a:gd name="connsiteX103" fmla="*/ 1028543 w 1086785"/>
              <a:gd name="connsiteY103" fmla="*/ 571066 h 1986348"/>
              <a:gd name="connsiteX104" fmla="*/ 981949 w 1086785"/>
              <a:gd name="connsiteY104" fmla="*/ 582715 h 1986348"/>
              <a:gd name="connsiteX105" fmla="*/ 941180 w 1086785"/>
              <a:gd name="connsiteY105" fmla="*/ 600187 h 1986348"/>
              <a:gd name="connsiteX106" fmla="*/ 917883 w 1086785"/>
              <a:gd name="connsiteY106" fmla="*/ 606012 h 1986348"/>
              <a:gd name="connsiteX107" fmla="*/ 871290 w 1086785"/>
              <a:gd name="connsiteY107" fmla="*/ 600187 h 1986348"/>
              <a:gd name="connsiteX108" fmla="*/ 859641 w 1086785"/>
              <a:gd name="connsiteY108" fmla="*/ 588539 h 1986348"/>
              <a:gd name="connsiteX109" fmla="*/ 842169 w 1086785"/>
              <a:gd name="connsiteY109" fmla="*/ 582715 h 1986348"/>
              <a:gd name="connsiteX110" fmla="*/ 807223 w 1086785"/>
              <a:gd name="connsiteY110" fmla="*/ 553594 h 1986348"/>
              <a:gd name="connsiteX111" fmla="*/ 789751 w 1086785"/>
              <a:gd name="connsiteY111" fmla="*/ 541945 h 1986348"/>
              <a:gd name="connsiteX112" fmla="*/ 766454 w 1086785"/>
              <a:gd name="connsiteY112" fmla="*/ 536121 h 1986348"/>
              <a:gd name="connsiteX113" fmla="*/ 719860 w 1086785"/>
              <a:gd name="connsiteY113" fmla="*/ 541945 h 1986348"/>
              <a:gd name="connsiteX114" fmla="*/ 714036 w 1086785"/>
              <a:gd name="connsiteY114" fmla="*/ 571066 h 1986348"/>
              <a:gd name="connsiteX115" fmla="*/ 708212 w 1086785"/>
              <a:gd name="connsiteY115" fmla="*/ 611836 h 1986348"/>
              <a:gd name="connsiteX116" fmla="*/ 702388 w 1086785"/>
              <a:gd name="connsiteY116" fmla="*/ 646781 h 1986348"/>
              <a:gd name="connsiteX117" fmla="*/ 696564 w 1086785"/>
              <a:gd name="connsiteY117" fmla="*/ 705023 h 1986348"/>
              <a:gd name="connsiteX118" fmla="*/ 684915 w 1086785"/>
              <a:gd name="connsiteY118" fmla="*/ 751617 h 1986348"/>
              <a:gd name="connsiteX119" fmla="*/ 679091 w 1086785"/>
              <a:gd name="connsiteY119" fmla="*/ 856452 h 1986348"/>
              <a:gd name="connsiteX120" fmla="*/ 673267 w 1086785"/>
              <a:gd name="connsiteY120" fmla="*/ 885573 h 1986348"/>
              <a:gd name="connsiteX121" fmla="*/ 667442 w 1086785"/>
              <a:gd name="connsiteY121" fmla="*/ 920519 h 1986348"/>
              <a:gd name="connsiteX122" fmla="*/ 661618 w 1086785"/>
              <a:gd name="connsiteY122" fmla="*/ 937991 h 1986348"/>
              <a:gd name="connsiteX123" fmla="*/ 649970 w 1086785"/>
              <a:gd name="connsiteY123" fmla="*/ 996233 h 1986348"/>
              <a:gd name="connsiteX124" fmla="*/ 644146 w 1086785"/>
              <a:gd name="connsiteY124" fmla="*/ 1025354 h 1986348"/>
              <a:gd name="connsiteX125" fmla="*/ 632497 w 1086785"/>
              <a:gd name="connsiteY125" fmla="*/ 1130190 h 1986348"/>
              <a:gd name="connsiteX126" fmla="*/ 626673 w 1086785"/>
              <a:gd name="connsiteY126" fmla="*/ 1159311 h 1986348"/>
              <a:gd name="connsiteX127" fmla="*/ 615025 w 1086785"/>
              <a:gd name="connsiteY127" fmla="*/ 1240850 h 1986348"/>
              <a:gd name="connsiteX128" fmla="*/ 609200 w 1086785"/>
              <a:gd name="connsiteY128" fmla="*/ 1293268 h 1986348"/>
              <a:gd name="connsiteX129" fmla="*/ 603376 w 1086785"/>
              <a:gd name="connsiteY129" fmla="*/ 1310740 h 1986348"/>
              <a:gd name="connsiteX130" fmla="*/ 591728 w 1086785"/>
              <a:gd name="connsiteY130" fmla="*/ 1456345 h 1986348"/>
              <a:gd name="connsiteX131" fmla="*/ 597552 w 1086785"/>
              <a:gd name="connsiteY131" fmla="*/ 1724259 h 1986348"/>
              <a:gd name="connsiteX132" fmla="*/ 603376 w 1086785"/>
              <a:gd name="connsiteY132" fmla="*/ 1770852 h 1986348"/>
              <a:gd name="connsiteX133" fmla="*/ 609200 w 1086785"/>
              <a:gd name="connsiteY133" fmla="*/ 1799973 h 1986348"/>
              <a:gd name="connsiteX134" fmla="*/ 620849 w 1086785"/>
              <a:gd name="connsiteY134" fmla="*/ 1834919 h 1986348"/>
              <a:gd name="connsiteX135" fmla="*/ 626673 w 1086785"/>
              <a:gd name="connsiteY135" fmla="*/ 1852391 h 1986348"/>
              <a:gd name="connsiteX136" fmla="*/ 644146 w 1086785"/>
              <a:gd name="connsiteY136" fmla="*/ 1904809 h 1986348"/>
              <a:gd name="connsiteX137" fmla="*/ 661618 w 1086785"/>
              <a:gd name="connsiteY137" fmla="*/ 1939754 h 1986348"/>
              <a:gd name="connsiteX138" fmla="*/ 696564 w 1086785"/>
              <a:gd name="connsiteY138" fmla="*/ 1957227 h 1986348"/>
              <a:gd name="connsiteX139" fmla="*/ 714036 w 1086785"/>
              <a:gd name="connsiteY139" fmla="*/ 1968875 h 1986348"/>
              <a:gd name="connsiteX140" fmla="*/ 696564 w 1086785"/>
              <a:gd name="connsiteY140" fmla="*/ 1974700 h 1986348"/>
              <a:gd name="connsiteX141" fmla="*/ 626673 w 1086785"/>
              <a:gd name="connsiteY141" fmla="*/ 1968875 h 1986348"/>
              <a:gd name="connsiteX142" fmla="*/ 591728 w 1086785"/>
              <a:gd name="connsiteY142" fmla="*/ 1963051 h 1986348"/>
              <a:gd name="connsiteX143" fmla="*/ 492716 w 1086785"/>
              <a:gd name="connsiteY143" fmla="*/ 1951403 h 1986348"/>
              <a:gd name="connsiteX144" fmla="*/ 329639 w 1086785"/>
              <a:gd name="connsiteY144" fmla="*/ 1957227 h 1986348"/>
              <a:gd name="connsiteX145" fmla="*/ 283045 w 1086785"/>
              <a:gd name="connsiteY145" fmla="*/ 1968875 h 1986348"/>
              <a:gd name="connsiteX146" fmla="*/ 224803 w 1086785"/>
              <a:gd name="connsiteY146" fmla="*/ 1986348 h 19863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Lst>
            <a:rect l="l" t="t" r="r" b="b"/>
            <a:pathLst>
              <a:path w="1086785" h="1986348">
                <a:moveTo>
                  <a:pt x="224803" y="1986348"/>
                </a:moveTo>
                <a:lnTo>
                  <a:pt x="224803" y="1986348"/>
                </a:lnTo>
                <a:cubicBezTo>
                  <a:pt x="240334" y="1976641"/>
                  <a:pt x="255318" y="1965997"/>
                  <a:pt x="271397" y="1957227"/>
                </a:cubicBezTo>
                <a:cubicBezTo>
                  <a:pt x="337700" y="1921062"/>
                  <a:pt x="235654" y="1986881"/>
                  <a:pt x="306342" y="1939754"/>
                </a:cubicBezTo>
                <a:cubicBezTo>
                  <a:pt x="342191" y="1885980"/>
                  <a:pt x="296444" y="1952127"/>
                  <a:pt x="329639" y="1910633"/>
                </a:cubicBezTo>
                <a:cubicBezTo>
                  <a:pt x="359033" y="1873891"/>
                  <a:pt x="324805" y="1909644"/>
                  <a:pt x="352935" y="1881512"/>
                </a:cubicBezTo>
                <a:cubicBezTo>
                  <a:pt x="354877" y="1875688"/>
                  <a:pt x="355601" y="1869304"/>
                  <a:pt x="358760" y="1864040"/>
                </a:cubicBezTo>
                <a:cubicBezTo>
                  <a:pt x="361585" y="1859331"/>
                  <a:pt x="366978" y="1856679"/>
                  <a:pt x="370408" y="1852391"/>
                </a:cubicBezTo>
                <a:cubicBezTo>
                  <a:pt x="399791" y="1815661"/>
                  <a:pt x="365583" y="1851392"/>
                  <a:pt x="393705" y="1823270"/>
                </a:cubicBezTo>
                <a:cubicBezTo>
                  <a:pt x="414946" y="1759548"/>
                  <a:pt x="381069" y="1856070"/>
                  <a:pt x="411178" y="1788325"/>
                </a:cubicBezTo>
                <a:cubicBezTo>
                  <a:pt x="416165" y="1777105"/>
                  <a:pt x="418943" y="1765028"/>
                  <a:pt x="422826" y="1753380"/>
                </a:cubicBezTo>
                <a:cubicBezTo>
                  <a:pt x="424767" y="1747556"/>
                  <a:pt x="425904" y="1741398"/>
                  <a:pt x="428650" y="1735907"/>
                </a:cubicBezTo>
                <a:cubicBezTo>
                  <a:pt x="432533" y="1728141"/>
                  <a:pt x="436879" y="1720590"/>
                  <a:pt x="440299" y="1712610"/>
                </a:cubicBezTo>
                <a:cubicBezTo>
                  <a:pt x="444462" y="1702896"/>
                  <a:pt x="450100" y="1681077"/>
                  <a:pt x="451947" y="1671841"/>
                </a:cubicBezTo>
                <a:cubicBezTo>
                  <a:pt x="454263" y="1660261"/>
                  <a:pt x="455209" y="1648424"/>
                  <a:pt x="457771" y="1636896"/>
                </a:cubicBezTo>
                <a:cubicBezTo>
                  <a:pt x="459103" y="1630903"/>
                  <a:pt x="461980" y="1625346"/>
                  <a:pt x="463595" y="1619423"/>
                </a:cubicBezTo>
                <a:cubicBezTo>
                  <a:pt x="467807" y="1603978"/>
                  <a:pt x="475244" y="1572829"/>
                  <a:pt x="475244" y="1572829"/>
                </a:cubicBezTo>
                <a:cubicBezTo>
                  <a:pt x="476803" y="1558802"/>
                  <a:pt x="484224" y="1489825"/>
                  <a:pt x="486892" y="1473818"/>
                </a:cubicBezTo>
                <a:cubicBezTo>
                  <a:pt x="488208" y="1465922"/>
                  <a:pt x="490775" y="1458287"/>
                  <a:pt x="492716" y="1450521"/>
                </a:cubicBezTo>
                <a:cubicBezTo>
                  <a:pt x="503784" y="1328792"/>
                  <a:pt x="492329" y="1429551"/>
                  <a:pt x="504365" y="1357334"/>
                </a:cubicBezTo>
                <a:cubicBezTo>
                  <a:pt x="506622" y="1343793"/>
                  <a:pt x="502913" y="1328206"/>
                  <a:pt x="510189" y="1316565"/>
                </a:cubicBezTo>
                <a:cubicBezTo>
                  <a:pt x="514431" y="1309777"/>
                  <a:pt x="525720" y="1312682"/>
                  <a:pt x="533486" y="1310740"/>
                </a:cubicBezTo>
                <a:cubicBezTo>
                  <a:pt x="559640" y="1284586"/>
                  <a:pt x="548354" y="1301081"/>
                  <a:pt x="562607" y="1258322"/>
                </a:cubicBezTo>
                <a:lnTo>
                  <a:pt x="568431" y="1240850"/>
                </a:lnTo>
                <a:cubicBezTo>
                  <a:pt x="570372" y="1194256"/>
                  <a:pt x="571804" y="1147639"/>
                  <a:pt x="574255" y="1101069"/>
                </a:cubicBezTo>
                <a:cubicBezTo>
                  <a:pt x="575687" y="1073858"/>
                  <a:pt x="579106" y="1046762"/>
                  <a:pt x="580079" y="1019530"/>
                </a:cubicBezTo>
                <a:cubicBezTo>
                  <a:pt x="582990" y="938020"/>
                  <a:pt x="583962" y="856453"/>
                  <a:pt x="585904" y="774914"/>
                </a:cubicBezTo>
                <a:cubicBezTo>
                  <a:pt x="583962" y="759383"/>
                  <a:pt x="580079" y="743972"/>
                  <a:pt x="580079" y="728320"/>
                </a:cubicBezTo>
                <a:cubicBezTo>
                  <a:pt x="580079" y="682483"/>
                  <a:pt x="583148" y="675277"/>
                  <a:pt x="591728" y="640957"/>
                </a:cubicBezTo>
                <a:cubicBezTo>
                  <a:pt x="587416" y="576268"/>
                  <a:pt x="592423" y="573499"/>
                  <a:pt x="580079" y="530297"/>
                </a:cubicBezTo>
                <a:cubicBezTo>
                  <a:pt x="578392" y="524394"/>
                  <a:pt x="577939" y="517736"/>
                  <a:pt x="574255" y="512824"/>
                </a:cubicBezTo>
                <a:cubicBezTo>
                  <a:pt x="549053" y="479221"/>
                  <a:pt x="546886" y="484287"/>
                  <a:pt x="510189" y="472055"/>
                </a:cubicBezTo>
                <a:lnTo>
                  <a:pt x="492716" y="466231"/>
                </a:lnTo>
                <a:cubicBezTo>
                  <a:pt x="450005" y="468172"/>
                  <a:pt x="407095" y="467500"/>
                  <a:pt x="364584" y="472055"/>
                </a:cubicBezTo>
                <a:cubicBezTo>
                  <a:pt x="352375" y="473363"/>
                  <a:pt x="341287" y="479820"/>
                  <a:pt x="329639" y="483703"/>
                </a:cubicBezTo>
                <a:cubicBezTo>
                  <a:pt x="305528" y="491740"/>
                  <a:pt x="317272" y="486124"/>
                  <a:pt x="294693" y="501176"/>
                </a:cubicBezTo>
                <a:cubicBezTo>
                  <a:pt x="288869" y="508942"/>
                  <a:pt x="282037" y="516045"/>
                  <a:pt x="277221" y="524473"/>
                </a:cubicBezTo>
                <a:cubicBezTo>
                  <a:pt x="273102" y="531682"/>
                  <a:pt x="267363" y="559273"/>
                  <a:pt x="265572" y="565242"/>
                </a:cubicBezTo>
                <a:cubicBezTo>
                  <a:pt x="262044" y="577003"/>
                  <a:pt x="257807" y="588539"/>
                  <a:pt x="253924" y="600187"/>
                </a:cubicBezTo>
                <a:cubicBezTo>
                  <a:pt x="251983" y="606011"/>
                  <a:pt x="252441" y="613319"/>
                  <a:pt x="248100" y="617660"/>
                </a:cubicBezTo>
                <a:cubicBezTo>
                  <a:pt x="219853" y="645907"/>
                  <a:pt x="233941" y="634865"/>
                  <a:pt x="207330" y="652605"/>
                </a:cubicBezTo>
                <a:cubicBezTo>
                  <a:pt x="203447" y="658429"/>
                  <a:pt x="201618" y="666368"/>
                  <a:pt x="195682" y="670078"/>
                </a:cubicBezTo>
                <a:cubicBezTo>
                  <a:pt x="179027" y="680488"/>
                  <a:pt x="150459" y="682840"/>
                  <a:pt x="131616" y="687551"/>
                </a:cubicBezTo>
                <a:cubicBezTo>
                  <a:pt x="125660" y="689040"/>
                  <a:pt x="120125" y="691995"/>
                  <a:pt x="114143" y="693375"/>
                </a:cubicBezTo>
                <a:cubicBezTo>
                  <a:pt x="94852" y="697827"/>
                  <a:pt x="55901" y="705023"/>
                  <a:pt x="55901" y="705023"/>
                </a:cubicBezTo>
                <a:cubicBezTo>
                  <a:pt x="38428" y="703082"/>
                  <a:pt x="15914" y="711630"/>
                  <a:pt x="3483" y="699199"/>
                </a:cubicBezTo>
                <a:cubicBezTo>
                  <a:pt x="-6224" y="689492"/>
                  <a:pt x="7219" y="671997"/>
                  <a:pt x="9307" y="658429"/>
                </a:cubicBezTo>
                <a:cubicBezTo>
                  <a:pt x="12049" y="640607"/>
                  <a:pt x="16765" y="612525"/>
                  <a:pt x="20956" y="594363"/>
                </a:cubicBezTo>
                <a:cubicBezTo>
                  <a:pt x="24556" y="578764"/>
                  <a:pt x="21284" y="559090"/>
                  <a:pt x="32604" y="547770"/>
                </a:cubicBezTo>
                <a:lnTo>
                  <a:pt x="50077" y="530297"/>
                </a:lnTo>
                <a:cubicBezTo>
                  <a:pt x="64041" y="488402"/>
                  <a:pt x="47099" y="540720"/>
                  <a:pt x="61725" y="489528"/>
                </a:cubicBezTo>
                <a:cubicBezTo>
                  <a:pt x="63412" y="483625"/>
                  <a:pt x="64390" y="477319"/>
                  <a:pt x="67549" y="472055"/>
                </a:cubicBezTo>
                <a:cubicBezTo>
                  <a:pt x="70374" y="467346"/>
                  <a:pt x="75315" y="464290"/>
                  <a:pt x="79198" y="460407"/>
                </a:cubicBezTo>
                <a:cubicBezTo>
                  <a:pt x="81139" y="454583"/>
                  <a:pt x="81863" y="448198"/>
                  <a:pt x="85022" y="442934"/>
                </a:cubicBezTo>
                <a:cubicBezTo>
                  <a:pt x="87847" y="438225"/>
                  <a:pt x="93241" y="435574"/>
                  <a:pt x="96671" y="431286"/>
                </a:cubicBezTo>
                <a:cubicBezTo>
                  <a:pt x="101044" y="425820"/>
                  <a:pt x="103838" y="419190"/>
                  <a:pt x="108319" y="413813"/>
                </a:cubicBezTo>
                <a:cubicBezTo>
                  <a:pt x="113592" y="407485"/>
                  <a:pt x="120519" y="402668"/>
                  <a:pt x="125792" y="396340"/>
                </a:cubicBezTo>
                <a:cubicBezTo>
                  <a:pt x="130273" y="390963"/>
                  <a:pt x="133067" y="384334"/>
                  <a:pt x="137440" y="378868"/>
                </a:cubicBezTo>
                <a:cubicBezTo>
                  <a:pt x="140870" y="374580"/>
                  <a:pt x="145658" y="371507"/>
                  <a:pt x="149088" y="367219"/>
                </a:cubicBezTo>
                <a:cubicBezTo>
                  <a:pt x="184567" y="322871"/>
                  <a:pt x="127958" y="382528"/>
                  <a:pt x="184034" y="326450"/>
                </a:cubicBezTo>
                <a:cubicBezTo>
                  <a:pt x="187917" y="322567"/>
                  <a:pt x="190473" y="316537"/>
                  <a:pt x="195682" y="314801"/>
                </a:cubicBezTo>
                <a:lnTo>
                  <a:pt x="213155" y="308977"/>
                </a:lnTo>
                <a:cubicBezTo>
                  <a:pt x="249474" y="284764"/>
                  <a:pt x="208503" y="308626"/>
                  <a:pt x="265572" y="291505"/>
                </a:cubicBezTo>
                <a:cubicBezTo>
                  <a:pt x="273888" y="289010"/>
                  <a:pt x="280739" y="282905"/>
                  <a:pt x="288869" y="279856"/>
                </a:cubicBezTo>
                <a:cubicBezTo>
                  <a:pt x="296364" y="277045"/>
                  <a:pt x="304469" y="276231"/>
                  <a:pt x="312166" y="274032"/>
                </a:cubicBezTo>
                <a:cubicBezTo>
                  <a:pt x="318069" y="272345"/>
                  <a:pt x="323815" y="270149"/>
                  <a:pt x="329639" y="268208"/>
                </a:cubicBezTo>
                <a:cubicBezTo>
                  <a:pt x="352389" y="245456"/>
                  <a:pt x="328518" y="265856"/>
                  <a:pt x="358760" y="250735"/>
                </a:cubicBezTo>
                <a:cubicBezTo>
                  <a:pt x="382659" y="238786"/>
                  <a:pt x="369825" y="241883"/>
                  <a:pt x="387881" y="227438"/>
                </a:cubicBezTo>
                <a:cubicBezTo>
                  <a:pt x="393347" y="223065"/>
                  <a:pt x="400039" y="220345"/>
                  <a:pt x="405353" y="215790"/>
                </a:cubicBezTo>
                <a:cubicBezTo>
                  <a:pt x="413691" y="208643"/>
                  <a:pt x="420884" y="200259"/>
                  <a:pt x="428650" y="192493"/>
                </a:cubicBezTo>
                <a:lnTo>
                  <a:pt x="440299" y="180845"/>
                </a:lnTo>
                <a:cubicBezTo>
                  <a:pt x="444182" y="176962"/>
                  <a:pt x="448901" y="173765"/>
                  <a:pt x="451947" y="169196"/>
                </a:cubicBezTo>
                <a:cubicBezTo>
                  <a:pt x="459713" y="157548"/>
                  <a:pt x="465345" y="144150"/>
                  <a:pt x="475244" y="134251"/>
                </a:cubicBezTo>
                <a:cubicBezTo>
                  <a:pt x="497666" y="111829"/>
                  <a:pt x="488147" y="123632"/>
                  <a:pt x="504365" y="99306"/>
                </a:cubicBezTo>
                <a:cubicBezTo>
                  <a:pt x="518227" y="57720"/>
                  <a:pt x="509202" y="74577"/>
                  <a:pt x="527662" y="46888"/>
                </a:cubicBezTo>
                <a:cubicBezTo>
                  <a:pt x="529603" y="41064"/>
                  <a:pt x="531997" y="35371"/>
                  <a:pt x="533486" y="29415"/>
                </a:cubicBezTo>
                <a:cubicBezTo>
                  <a:pt x="535887" y="19811"/>
                  <a:pt x="529919" y="-2837"/>
                  <a:pt x="539310" y="294"/>
                </a:cubicBezTo>
                <a:cubicBezTo>
                  <a:pt x="550958" y="4177"/>
                  <a:pt x="547075" y="23591"/>
                  <a:pt x="550958" y="35240"/>
                </a:cubicBezTo>
                <a:lnTo>
                  <a:pt x="556783" y="52712"/>
                </a:lnTo>
                <a:cubicBezTo>
                  <a:pt x="558725" y="58536"/>
                  <a:pt x="559202" y="65077"/>
                  <a:pt x="562607" y="70185"/>
                </a:cubicBezTo>
                <a:lnTo>
                  <a:pt x="574255" y="87658"/>
                </a:lnTo>
                <a:cubicBezTo>
                  <a:pt x="576196" y="95423"/>
                  <a:pt x="578343" y="103140"/>
                  <a:pt x="580079" y="110954"/>
                </a:cubicBezTo>
                <a:cubicBezTo>
                  <a:pt x="583339" y="125624"/>
                  <a:pt x="588942" y="163542"/>
                  <a:pt x="597552" y="175021"/>
                </a:cubicBezTo>
                <a:cubicBezTo>
                  <a:pt x="603376" y="182786"/>
                  <a:pt x="608161" y="191453"/>
                  <a:pt x="615025" y="198317"/>
                </a:cubicBezTo>
                <a:cubicBezTo>
                  <a:pt x="619975" y="203267"/>
                  <a:pt x="627182" y="205411"/>
                  <a:pt x="632497" y="209966"/>
                </a:cubicBezTo>
                <a:cubicBezTo>
                  <a:pt x="640835" y="217113"/>
                  <a:pt x="655794" y="233263"/>
                  <a:pt x="655794" y="233263"/>
                </a:cubicBezTo>
                <a:cubicBezTo>
                  <a:pt x="665908" y="263605"/>
                  <a:pt x="654993" y="239542"/>
                  <a:pt x="673267" y="262384"/>
                </a:cubicBezTo>
                <a:cubicBezTo>
                  <a:pt x="677640" y="267850"/>
                  <a:pt x="679966" y="274907"/>
                  <a:pt x="684915" y="279856"/>
                </a:cubicBezTo>
                <a:cubicBezTo>
                  <a:pt x="691779" y="286720"/>
                  <a:pt x="701348" y="290465"/>
                  <a:pt x="708212" y="297329"/>
                </a:cubicBezTo>
                <a:cubicBezTo>
                  <a:pt x="713161" y="302278"/>
                  <a:pt x="714483" y="310320"/>
                  <a:pt x="719860" y="314801"/>
                </a:cubicBezTo>
                <a:cubicBezTo>
                  <a:pt x="726530" y="320359"/>
                  <a:pt x="735712" y="321983"/>
                  <a:pt x="743157" y="326450"/>
                </a:cubicBezTo>
                <a:cubicBezTo>
                  <a:pt x="777661" y="347153"/>
                  <a:pt x="770334" y="348082"/>
                  <a:pt x="801399" y="361395"/>
                </a:cubicBezTo>
                <a:cubicBezTo>
                  <a:pt x="822018" y="370231"/>
                  <a:pt x="822922" y="366205"/>
                  <a:pt x="847993" y="373043"/>
                </a:cubicBezTo>
                <a:cubicBezTo>
                  <a:pt x="859839" y="376274"/>
                  <a:pt x="871290" y="380809"/>
                  <a:pt x="882938" y="384692"/>
                </a:cubicBezTo>
                <a:cubicBezTo>
                  <a:pt x="888762" y="386633"/>
                  <a:pt x="894455" y="389027"/>
                  <a:pt x="900411" y="390516"/>
                </a:cubicBezTo>
                <a:cubicBezTo>
                  <a:pt x="952960" y="403654"/>
                  <a:pt x="931816" y="397103"/>
                  <a:pt x="964477" y="407989"/>
                </a:cubicBezTo>
                <a:cubicBezTo>
                  <a:pt x="976125" y="415755"/>
                  <a:pt x="986141" y="426859"/>
                  <a:pt x="999422" y="431286"/>
                </a:cubicBezTo>
                <a:cubicBezTo>
                  <a:pt x="1005246" y="433227"/>
                  <a:pt x="1011252" y="434692"/>
                  <a:pt x="1016895" y="437110"/>
                </a:cubicBezTo>
                <a:cubicBezTo>
                  <a:pt x="1029778" y="442631"/>
                  <a:pt x="1046412" y="451405"/>
                  <a:pt x="1057664" y="460407"/>
                </a:cubicBezTo>
                <a:cubicBezTo>
                  <a:pt x="1061952" y="463837"/>
                  <a:pt x="1065430" y="468172"/>
                  <a:pt x="1069313" y="472055"/>
                </a:cubicBezTo>
                <a:lnTo>
                  <a:pt x="1080961" y="507000"/>
                </a:lnTo>
                <a:lnTo>
                  <a:pt x="1086785" y="524473"/>
                </a:lnTo>
                <a:cubicBezTo>
                  <a:pt x="1076872" y="554212"/>
                  <a:pt x="1088948" y="534362"/>
                  <a:pt x="1057664" y="547770"/>
                </a:cubicBezTo>
                <a:cubicBezTo>
                  <a:pt x="1016877" y="565251"/>
                  <a:pt x="1059848" y="552282"/>
                  <a:pt x="1028543" y="571066"/>
                </a:cubicBezTo>
                <a:cubicBezTo>
                  <a:pt x="1019029" y="576775"/>
                  <a:pt x="989115" y="580924"/>
                  <a:pt x="981949" y="582715"/>
                </a:cubicBezTo>
                <a:cubicBezTo>
                  <a:pt x="953031" y="589944"/>
                  <a:pt x="974507" y="587689"/>
                  <a:pt x="941180" y="600187"/>
                </a:cubicBezTo>
                <a:cubicBezTo>
                  <a:pt x="933685" y="602998"/>
                  <a:pt x="925649" y="604070"/>
                  <a:pt x="917883" y="606012"/>
                </a:cubicBezTo>
                <a:cubicBezTo>
                  <a:pt x="902352" y="604070"/>
                  <a:pt x="886282" y="604685"/>
                  <a:pt x="871290" y="600187"/>
                </a:cubicBezTo>
                <a:cubicBezTo>
                  <a:pt x="866030" y="598609"/>
                  <a:pt x="864350" y="591364"/>
                  <a:pt x="859641" y="588539"/>
                </a:cubicBezTo>
                <a:cubicBezTo>
                  <a:pt x="854377" y="585381"/>
                  <a:pt x="847993" y="584656"/>
                  <a:pt x="842169" y="582715"/>
                </a:cubicBezTo>
                <a:cubicBezTo>
                  <a:pt x="825612" y="566158"/>
                  <a:pt x="831456" y="570903"/>
                  <a:pt x="807223" y="553594"/>
                </a:cubicBezTo>
                <a:cubicBezTo>
                  <a:pt x="801527" y="549525"/>
                  <a:pt x="796185" y="544702"/>
                  <a:pt x="789751" y="541945"/>
                </a:cubicBezTo>
                <a:cubicBezTo>
                  <a:pt x="782394" y="538792"/>
                  <a:pt x="774220" y="538062"/>
                  <a:pt x="766454" y="536121"/>
                </a:cubicBezTo>
                <a:cubicBezTo>
                  <a:pt x="750923" y="538062"/>
                  <a:pt x="732883" y="533263"/>
                  <a:pt x="719860" y="541945"/>
                </a:cubicBezTo>
                <a:cubicBezTo>
                  <a:pt x="711623" y="547436"/>
                  <a:pt x="715663" y="561301"/>
                  <a:pt x="714036" y="571066"/>
                </a:cubicBezTo>
                <a:cubicBezTo>
                  <a:pt x="711779" y="584607"/>
                  <a:pt x="710299" y="598268"/>
                  <a:pt x="708212" y="611836"/>
                </a:cubicBezTo>
                <a:cubicBezTo>
                  <a:pt x="706416" y="623508"/>
                  <a:pt x="703853" y="635063"/>
                  <a:pt x="702388" y="646781"/>
                </a:cubicBezTo>
                <a:cubicBezTo>
                  <a:pt x="699968" y="666141"/>
                  <a:pt x="699772" y="685778"/>
                  <a:pt x="696564" y="705023"/>
                </a:cubicBezTo>
                <a:cubicBezTo>
                  <a:pt x="693932" y="720815"/>
                  <a:pt x="684915" y="751617"/>
                  <a:pt x="684915" y="751617"/>
                </a:cubicBezTo>
                <a:cubicBezTo>
                  <a:pt x="682974" y="786562"/>
                  <a:pt x="682123" y="821585"/>
                  <a:pt x="679091" y="856452"/>
                </a:cubicBezTo>
                <a:cubicBezTo>
                  <a:pt x="678233" y="866314"/>
                  <a:pt x="675038" y="875833"/>
                  <a:pt x="673267" y="885573"/>
                </a:cubicBezTo>
                <a:cubicBezTo>
                  <a:pt x="671154" y="897192"/>
                  <a:pt x="670004" y="908991"/>
                  <a:pt x="667442" y="920519"/>
                </a:cubicBezTo>
                <a:cubicBezTo>
                  <a:pt x="666110" y="926512"/>
                  <a:pt x="663304" y="932088"/>
                  <a:pt x="661618" y="937991"/>
                </a:cubicBezTo>
                <a:cubicBezTo>
                  <a:pt x="653892" y="965031"/>
                  <a:pt x="655690" y="964771"/>
                  <a:pt x="649970" y="996233"/>
                </a:cubicBezTo>
                <a:cubicBezTo>
                  <a:pt x="648199" y="1005973"/>
                  <a:pt x="645426" y="1015538"/>
                  <a:pt x="644146" y="1025354"/>
                </a:cubicBezTo>
                <a:cubicBezTo>
                  <a:pt x="639598" y="1060219"/>
                  <a:pt x="639392" y="1095712"/>
                  <a:pt x="632497" y="1130190"/>
                </a:cubicBezTo>
                <a:cubicBezTo>
                  <a:pt x="630556" y="1139897"/>
                  <a:pt x="627981" y="1149499"/>
                  <a:pt x="626673" y="1159311"/>
                </a:cubicBezTo>
                <a:cubicBezTo>
                  <a:pt x="615324" y="1244435"/>
                  <a:pt x="627521" y="1190864"/>
                  <a:pt x="615025" y="1240850"/>
                </a:cubicBezTo>
                <a:cubicBezTo>
                  <a:pt x="613083" y="1258323"/>
                  <a:pt x="612090" y="1275927"/>
                  <a:pt x="609200" y="1293268"/>
                </a:cubicBezTo>
                <a:cubicBezTo>
                  <a:pt x="608191" y="1299323"/>
                  <a:pt x="603866" y="1304621"/>
                  <a:pt x="603376" y="1310740"/>
                </a:cubicBezTo>
                <a:cubicBezTo>
                  <a:pt x="591171" y="1463314"/>
                  <a:pt x="611949" y="1395683"/>
                  <a:pt x="591728" y="1456345"/>
                </a:cubicBezTo>
                <a:cubicBezTo>
                  <a:pt x="593669" y="1545650"/>
                  <a:pt x="594246" y="1634994"/>
                  <a:pt x="597552" y="1724259"/>
                </a:cubicBezTo>
                <a:cubicBezTo>
                  <a:pt x="598131" y="1739900"/>
                  <a:pt x="600996" y="1755382"/>
                  <a:pt x="603376" y="1770852"/>
                </a:cubicBezTo>
                <a:cubicBezTo>
                  <a:pt x="604881" y="1780636"/>
                  <a:pt x="606595" y="1790423"/>
                  <a:pt x="609200" y="1799973"/>
                </a:cubicBezTo>
                <a:cubicBezTo>
                  <a:pt x="612431" y="1811819"/>
                  <a:pt x="616966" y="1823270"/>
                  <a:pt x="620849" y="1834919"/>
                </a:cubicBezTo>
                <a:lnTo>
                  <a:pt x="626673" y="1852391"/>
                </a:lnTo>
                <a:lnTo>
                  <a:pt x="644146" y="1904809"/>
                </a:lnTo>
                <a:cubicBezTo>
                  <a:pt x="648883" y="1919021"/>
                  <a:pt x="650327" y="1928463"/>
                  <a:pt x="661618" y="1939754"/>
                </a:cubicBezTo>
                <a:cubicBezTo>
                  <a:pt x="672910" y="1951046"/>
                  <a:pt x="682352" y="1952490"/>
                  <a:pt x="696564" y="1957227"/>
                </a:cubicBezTo>
                <a:cubicBezTo>
                  <a:pt x="702388" y="1961110"/>
                  <a:pt x="714036" y="1961875"/>
                  <a:pt x="714036" y="1968875"/>
                </a:cubicBezTo>
                <a:cubicBezTo>
                  <a:pt x="714036" y="1975014"/>
                  <a:pt x="702703" y="1974700"/>
                  <a:pt x="696564" y="1974700"/>
                </a:cubicBezTo>
                <a:cubicBezTo>
                  <a:pt x="673186" y="1974700"/>
                  <a:pt x="649908" y="1971457"/>
                  <a:pt x="626673" y="1968875"/>
                </a:cubicBezTo>
                <a:cubicBezTo>
                  <a:pt x="614936" y="1967571"/>
                  <a:pt x="603456" y="1964431"/>
                  <a:pt x="591728" y="1963051"/>
                </a:cubicBezTo>
                <a:cubicBezTo>
                  <a:pt x="474537" y="1949264"/>
                  <a:pt x="571594" y="1964549"/>
                  <a:pt x="492716" y="1951403"/>
                </a:cubicBezTo>
                <a:cubicBezTo>
                  <a:pt x="438357" y="1953344"/>
                  <a:pt x="383933" y="1953937"/>
                  <a:pt x="329639" y="1957227"/>
                </a:cubicBezTo>
                <a:cubicBezTo>
                  <a:pt x="253743" y="1961827"/>
                  <a:pt x="335185" y="1961427"/>
                  <a:pt x="283045" y="1968875"/>
                </a:cubicBezTo>
                <a:cubicBezTo>
                  <a:pt x="275357" y="1969973"/>
                  <a:pt x="234510" y="1983436"/>
                  <a:pt x="224803" y="1986348"/>
                </a:cubicBezTo>
                <a:close/>
              </a:path>
            </a:pathLst>
          </a:custGeom>
          <a:solidFill>
            <a:schemeClr val="accent4">
              <a:lumMod val="75000"/>
            </a:schemeClr>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9" name="TextBox 8"/>
          <p:cNvSpPr txBox="1"/>
          <p:nvPr/>
        </p:nvSpPr>
        <p:spPr>
          <a:xfrm>
            <a:off x="1916162" y="2594437"/>
            <a:ext cx="1879041" cy="646331"/>
          </a:xfrm>
          <a:prstGeom prst="rect">
            <a:avLst/>
          </a:prstGeom>
          <a:noFill/>
          <a:ln>
            <a:noFill/>
          </a:ln>
          <a:effectLst>
            <a:outerShdw blurRad="25400" dist="25400" dir="5400000" algn="ctr" rotWithShape="0">
              <a:srgbClr val="000000">
                <a:alpha val="43137"/>
              </a:srgbClr>
            </a:outerShdw>
          </a:effectLst>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smtClean="0">
                <a:ln>
                  <a:noFill/>
                </a:ln>
                <a:solidFill>
                  <a:prstClr val="white"/>
                </a:solidFill>
                <a:effectLst>
                  <a:outerShdw blurRad="38100" dist="38100" dir="2700000" algn="tl">
                    <a:srgbClr val="000000">
                      <a:alpha val="43137"/>
                    </a:srgbClr>
                  </a:outerShdw>
                </a:effectLst>
                <a:uLnTx/>
                <a:uFillTx/>
                <a:latin typeface="Arial" panose="020B0604020202020204" pitchFamily="34" charset="0"/>
                <a:ea typeface="+mn-ea"/>
                <a:cs typeface="Arial" panose="020B0604020202020204" pitchFamily="34" charset="0"/>
              </a:rPr>
              <a:t>Mantle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smtClean="0">
                <a:ln>
                  <a:noFill/>
                </a:ln>
                <a:solidFill>
                  <a:prstClr val="white"/>
                </a:solidFill>
                <a:effectLst>
                  <a:outerShdw blurRad="38100" dist="38100" dir="2700000" algn="tl">
                    <a:srgbClr val="000000">
                      <a:alpha val="43137"/>
                    </a:srgbClr>
                  </a:outerShdw>
                </a:effectLst>
                <a:uLnTx/>
                <a:uFillTx/>
                <a:latin typeface="Arial" panose="020B0604020202020204" pitchFamily="34" charset="0"/>
                <a:ea typeface="+mn-ea"/>
                <a:cs typeface="Arial" panose="020B0604020202020204" pitchFamily="34" charset="0"/>
              </a:rPr>
              <a:t>D/H </a:t>
            </a:r>
            <a:r>
              <a:rPr kumimoji="0" lang="en-US" sz="18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Arial" panose="020B0604020202020204" pitchFamily="34" charset="0"/>
                <a:ea typeface="+mn-ea"/>
                <a:cs typeface="Arial" panose="020B0604020202020204" pitchFamily="34" charset="0"/>
              </a:rPr>
              <a:t>= 150 x 10</a:t>
            </a:r>
            <a:r>
              <a:rPr kumimoji="0" lang="en-US" sz="1800" b="1" i="0" u="none" strike="noStrike" kern="1200" cap="none" spc="0" normalizeH="0" baseline="30000" noProof="0" dirty="0">
                <a:ln>
                  <a:noFill/>
                </a:ln>
                <a:solidFill>
                  <a:prstClr val="white"/>
                </a:solidFill>
                <a:effectLst>
                  <a:outerShdw blurRad="38100" dist="38100" dir="2700000" algn="tl">
                    <a:srgbClr val="000000">
                      <a:alpha val="43137"/>
                    </a:srgbClr>
                  </a:outerShdw>
                </a:effectLst>
                <a:uLnTx/>
                <a:uFillTx/>
                <a:latin typeface="Arial" panose="020B0604020202020204" pitchFamily="34" charset="0"/>
                <a:ea typeface="+mn-ea"/>
                <a:cs typeface="Arial" panose="020B0604020202020204" pitchFamily="34" charset="0"/>
              </a:rPr>
              <a:t>-6</a:t>
            </a:r>
            <a:endParaRPr kumimoji="0" lang="en-US" sz="18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Arial" panose="020B0604020202020204" pitchFamily="34" charset="0"/>
              <a:ea typeface="+mn-ea"/>
              <a:cs typeface="Arial" panose="020B0604020202020204" pitchFamily="34" charset="0"/>
            </a:endParaRPr>
          </a:p>
        </p:txBody>
      </p:sp>
      <p:sp>
        <p:nvSpPr>
          <p:cNvPr id="10" name="Rectangle 9"/>
          <p:cNvSpPr/>
          <p:nvPr/>
        </p:nvSpPr>
        <p:spPr>
          <a:xfrm>
            <a:off x="1925982" y="1733388"/>
            <a:ext cx="1954020" cy="646331"/>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smtClean="0">
                <a:ln>
                  <a:noFill/>
                </a:ln>
                <a:solidFill>
                  <a:prstClr val="white"/>
                </a:solidFill>
                <a:effectLst/>
                <a:uLnTx/>
                <a:uFillTx/>
                <a:latin typeface="Arial" panose="020B0604020202020204" pitchFamily="34" charset="0"/>
                <a:ea typeface="+mn-ea"/>
                <a:cs typeface="Arial" panose="020B0604020202020204" pitchFamily="34" charset="0"/>
              </a:rPr>
              <a:t>Oceans</a:t>
            </a:r>
            <a:endParaRPr kumimoji="0" lang="en-US" sz="18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D/H = </a:t>
            </a:r>
            <a:r>
              <a:rPr kumimoji="0" lang="en-US" sz="1800" b="1" i="0" u="none" strike="noStrike" kern="1200" cap="none" spc="0" normalizeH="0" baseline="0" noProof="0" dirty="0" smtClean="0">
                <a:ln>
                  <a:noFill/>
                </a:ln>
                <a:solidFill>
                  <a:prstClr val="white"/>
                </a:solidFill>
                <a:effectLst/>
                <a:uLnTx/>
                <a:uFillTx/>
                <a:latin typeface="Arial" panose="020B0604020202020204" pitchFamily="34" charset="0"/>
                <a:ea typeface="+mn-ea"/>
                <a:cs typeface="Arial" panose="020B0604020202020204" pitchFamily="34" charset="0"/>
              </a:rPr>
              <a:t>156 </a:t>
            </a:r>
            <a:r>
              <a:rPr kumimoji="0" lang="en-US" sz="18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x 10</a:t>
            </a:r>
            <a:r>
              <a:rPr kumimoji="0" lang="en-US" sz="1800" b="1" i="0" u="none" strike="noStrike" kern="1200" cap="none" spc="0" normalizeH="0" baseline="30000" noProof="0" dirty="0">
                <a:ln>
                  <a:noFill/>
                </a:ln>
                <a:solidFill>
                  <a:prstClr val="white"/>
                </a:solidFill>
                <a:effectLst/>
                <a:uLnTx/>
                <a:uFillTx/>
                <a:latin typeface="Arial" panose="020B0604020202020204" pitchFamily="34" charset="0"/>
                <a:ea typeface="+mn-ea"/>
                <a:cs typeface="Arial" panose="020B0604020202020204" pitchFamily="34" charset="0"/>
              </a:rPr>
              <a:t>-6</a:t>
            </a:r>
            <a:endParaRPr kumimoji="0" lang="en-US" sz="18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p:txBody>
      </p:sp>
      <p:sp>
        <p:nvSpPr>
          <p:cNvPr id="12" name="TextBox 11"/>
          <p:cNvSpPr txBox="1"/>
          <p:nvPr/>
        </p:nvSpPr>
        <p:spPr>
          <a:xfrm>
            <a:off x="4661657" y="2811163"/>
            <a:ext cx="915635" cy="646331"/>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smtClean="0">
                <a:ln>
                  <a:noFill/>
                </a:ln>
                <a:solidFill>
                  <a:srgbClr val="FFC000">
                    <a:lumMod val="75000"/>
                  </a:srgbClr>
                </a:solidFill>
                <a:effectLst/>
                <a:uLnTx/>
                <a:uFillTx/>
                <a:latin typeface="Arial" panose="020B0604020202020204" pitchFamily="34" charset="0"/>
                <a:ea typeface="+mn-ea"/>
                <a:cs typeface="Arial" panose="020B0604020202020204" pitchFamily="34" charset="0"/>
              </a:rPr>
              <a:t>Mantle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smtClean="0">
                <a:ln>
                  <a:noFill/>
                </a:ln>
                <a:solidFill>
                  <a:srgbClr val="FFC000">
                    <a:lumMod val="75000"/>
                  </a:srgbClr>
                </a:solidFill>
                <a:effectLst/>
                <a:uLnTx/>
                <a:uFillTx/>
                <a:latin typeface="Arial" panose="020B0604020202020204" pitchFamily="34" charset="0"/>
                <a:ea typeface="+mn-ea"/>
                <a:cs typeface="Arial" panose="020B0604020202020204" pitchFamily="34" charset="0"/>
              </a:rPr>
              <a:t>Plume</a:t>
            </a:r>
            <a:endParaRPr kumimoji="0" lang="en-US" sz="1800" b="1" i="0" u="none" strike="noStrike" kern="1200" cap="none" spc="0" normalizeH="0" baseline="0" noProof="0" dirty="0">
              <a:ln>
                <a:noFill/>
              </a:ln>
              <a:solidFill>
                <a:srgbClr val="FFC000">
                  <a:lumMod val="75000"/>
                </a:srgbClr>
              </a:solidFill>
              <a:effectLst/>
              <a:uLnTx/>
              <a:uFillTx/>
              <a:latin typeface="Arial" panose="020B0604020202020204" pitchFamily="34" charset="0"/>
              <a:ea typeface="+mn-ea"/>
              <a:cs typeface="Arial" panose="020B0604020202020204" pitchFamily="34" charset="0"/>
            </a:endParaRPr>
          </a:p>
        </p:txBody>
      </p:sp>
      <p:sp>
        <p:nvSpPr>
          <p:cNvPr id="13" name="TextBox 12"/>
          <p:cNvSpPr txBox="1"/>
          <p:nvPr/>
        </p:nvSpPr>
        <p:spPr>
          <a:xfrm>
            <a:off x="1916162" y="3709937"/>
            <a:ext cx="2311595" cy="523220"/>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smtClean="0">
                <a:ln>
                  <a:noFill/>
                </a:ln>
                <a:solidFill>
                  <a:srgbClr val="FFC000">
                    <a:lumMod val="60000"/>
                    <a:lumOff val="40000"/>
                  </a:srgbClr>
                </a:solidFill>
                <a:effectLst/>
                <a:uLnTx/>
                <a:uFillTx/>
                <a:latin typeface="Arial" panose="020B0604020202020204" pitchFamily="34" charset="0"/>
                <a:ea typeface="+mn-ea"/>
                <a:cs typeface="Arial" panose="020B0604020202020204" pitchFamily="34" charset="0"/>
              </a:rPr>
              <a:t>Ultra Low Velocity Zone?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smtClean="0">
                <a:ln>
                  <a:noFill/>
                </a:ln>
                <a:solidFill>
                  <a:srgbClr val="FFC000">
                    <a:lumMod val="60000"/>
                    <a:lumOff val="40000"/>
                  </a:srgbClr>
                </a:solidFill>
                <a:effectLst/>
                <a:uLnTx/>
                <a:uFillTx/>
                <a:latin typeface="Arial" panose="020B0604020202020204" pitchFamily="34" charset="0"/>
                <a:ea typeface="+mn-ea"/>
                <a:cs typeface="Arial" panose="020B0604020202020204" pitchFamily="34" charset="0"/>
              </a:rPr>
              <a:t>D/H </a:t>
            </a:r>
            <a:r>
              <a:rPr kumimoji="0" lang="en-US" sz="1400" b="1" i="0" u="none" strike="noStrike" kern="1200" cap="none" spc="0" normalizeH="0" baseline="0" noProof="0" dirty="0">
                <a:ln>
                  <a:noFill/>
                </a:ln>
                <a:solidFill>
                  <a:srgbClr val="FFC000">
                    <a:lumMod val="60000"/>
                    <a:lumOff val="40000"/>
                  </a:srgbClr>
                </a:solidFill>
                <a:effectLst/>
                <a:uLnTx/>
                <a:uFillTx/>
                <a:latin typeface="Arial" panose="020B0604020202020204" pitchFamily="34" charset="0"/>
                <a:ea typeface="+mn-ea"/>
                <a:cs typeface="Arial" panose="020B0604020202020204" pitchFamily="34" charset="0"/>
              </a:rPr>
              <a:t>= </a:t>
            </a:r>
            <a:r>
              <a:rPr lang="en-US" sz="1400" b="1" dirty="0" smtClean="0">
                <a:solidFill>
                  <a:srgbClr val="FFC000">
                    <a:lumMod val="60000"/>
                    <a:lumOff val="40000"/>
                  </a:srgbClr>
                </a:solidFill>
              </a:rPr>
              <a:t>109</a:t>
            </a:r>
            <a:r>
              <a:rPr kumimoji="0" lang="en-US" sz="1400" b="1" i="0" u="none" strike="noStrike" kern="1200" cap="none" spc="0" normalizeH="0" baseline="0" noProof="0" dirty="0" smtClean="0">
                <a:ln>
                  <a:noFill/>
                </a:ln>
                <a:solidFill>
                  <a:srgbClr val="FFC000">
                    <a:lumMod val="60000"/>
                    <a:lumOff val="40000"/>
                  </a:srgbClr>
                </a:solidFill>
                <a:effectLst/>
                <a:uLnTx/>
                <a:uFillTx/>
                <a:latin typeface="Arial" panose="020B0604020202020204" pitchFamily="34" charset="0"/>
                <a:ea typeface="+mn-ea"/>
                <a:cs typeface="Arial" panose="020B0604020202020204" pitchFamily="34" charset="0"/>
              </a:rPr>
              <a:t> </a:t>
            </a:r>
            <a:r>
              <a:rPr kumimoji="0" lang="en-US" sz="1400" b="1" i="0" u="none" strike="noStrike" kern="1200" cap="none" spc="0" normalizeH="0" baseline="0" noProof="0" dirty="0">
                <a:ln>
                  <a:noFill/>
                </a:ln>
                <a:solidFill>
                  <a:srgbClr val="FFC000">
                    <a:lumMod val="60000"/>
                    <a:lumOff val="40000"/>
                  </a:srgbClr>
                </a:solidFill>
                <a:effectLst/>
                <a:uLnTx/>
                <a:uFillTx/>
                <a:latin typeface="Arial" panose="020B0604020202020204" pitchFamily="34" charset="0"/>
                <a:ea typeface="+mn-ea"/>
                <a:cs typeface="Arial" panose="020B0604020202020204" pitchFamily="34" charset="0"/>
              </a:rPr>
              <a:t>x 10</a:t>
            </a:r>
            <a:r>
              <a:rPr kumimoji="0" lang="en-US" sz="1400" b="1" i="0" u="none" strike="noStrike" kern="1200" cap="none" spc="0" normalizeH="0" baseline="30000" noProof="0" dirty="0">
                <a:ln>
                  <a:noFill/>
                </a:ln>
                <a:solidFill>
                  <a:srgbClr val="FFC000">
                    <a:lumMod val="60000"/>
                    <a:lumOff val="40000"/>
                  </a:srgbClr>
                </a:solidFill>
                <a:effectLst/>
                <a:uLnTx/>
                <a:uFillTx/>
                <a:latin typeface="Arial" panose="020B0604020202020204" pitchFamily="34" charset="0"/>
                <a:ea typeface="+mn-ea"/>
                <a:cs typeface="Arial" panose="020B0604020202020204" pitchFamily="34" charset="0"/>
              </a:rPr>
              <a:t>-6</a:t>
            </a:r>
            <a:endParaRPr kumimoji="0" lang="en-US" sz="1400" b="1" i="0" u="none" strike="noStrike" kern="1200" cap="none" spc="0" normalizeH="0" baseline="0" noProof="0" dirty="0">
              <a:ln>
                <a:noFill/>
              </a:ln>
              <a:solidFill>
                <a:srgbClr val="FFC000">
                  <a:lumMod val="60000"/>
                  <a:lumOff val="40000"/>
                </a:srgbClr>
              </a:solidFill>
              <a:effectLst/>
              <a:uLnTx/>
              <a:uFillTx/>
              <a:latin typeface="Arial" panose="020B0604020202020204" pitchFamily="34" charset="0"/>
              <a:ea typeface="+mn-ea"/>
              <a:cs typeface="Arial" panose="020B0604020202020204" pitchFamily="34" charset="0"/>
            </a:endParaRPr>
          </a:p>
        </p:txBody>
      </p:sp>
      <p:sp>
        <p:nvSpPr>
          <p:cNvPr id="14" name="TextBox 13"/>
          <p:cNvSpPr txBox="1"/>
          <p:nvPr/>
        </p:nvSpPr>
        <p:spPr>
          <a:xfrm>
            <a:off x="1951536" y="4545921"/>
            <a:ext cx="2013693" cy="646331"/>
          </a:xfrm>
          <a:prstGeom prst="rect">
            <a:avLst/>
          </a:prstGeom>
          <a:noFill/>
          <a:effectLst>
            <a:outerShdw blurRad="38100" dist="25400" dir="5400000" algn="ctr" rotWithShape="0">
              <a:srgbClr val="000000">
                <a:alpha val="73000"/>
              </a:srgbClr>
            </a:outerShdw>
          </a:effectLst>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smtClean="0">
                <a:ln>
                  <a:noFill/>
                </a:ln>
                <a:solidFill>
                  <a:prstClr val="white"/>
                </a:solidFill>
                <a:effectLst>
                  <a:outerShdw blurRad="38100" dist="38100" dir="2700000" algn="tl">
                    <a:srgbClr val="000000">
                      <a:alpha val="43137"/>
                    </a:srgbClr>
                  </a:outerShdw>
                </a:effectLst>
                <a:uLnTx/>
                <a:uFillTx/>
                <a:latin typeface="Arial" panose="020B0604020202020204" pitchFamily="34" charset="0"/>
                <a:ea typeface="+mn-ea"/>
                <a:cs typeface="Arial" panose="020B0604020202020204" pitchFamily="34" charset="0"/>
              </a:rPr>
              <a:t>Core: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smtClean="0">
                <a:ln>
                  <a:noFill/>
                </a:ln>
                <a:solidFill>
                  <a:prstClr val="white"/>
                </a:solidFill>
                <a:effectLst>
                  <a:outerShdw blurRad="38100" dist="38100" dir="2700000" algn="tl">
                    <a:srgbClr val="000000">
                      <a:alpha val="43137"/>
                    </a:srgbClr>
                  </a:outerShdw>
                </a:effectLst>
                <a:uLnTx/>
                <a:uFillTx/>
                <a:latin typeface="Arial" panose="020B0604020202020204" pitchFamily="34" charset="0"/>
                <a:ea typeface="+mn-ea"/>
                <a:cs typeface="Arial" panose="020B0604020202020204" pitchFamily="34" charset="0"/>
              </a:rPr>
              <a:t>D/H </a:t>
            </a:r>
            <a:r>
              <a:rPr kumimoji="0" lang="en-US" sz="18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Arial" panose="020B0604020202020204" pitchFamily="34" charset="0"/>
                <a:ea typeface="+mn-ea"/>
                <a:cs typeface="Arial" panose="020B0604020202020204" pitchFamily="34" charset="0"/>
              </a:rPr>
              <a:t>= </a:t>
            </a:r>
            <a:r>
              <a:rPr kumimoji="0" lang="en-US" sz="1800" b="1" i="0" u="none" strike="noStrike" kern="1200" cap="none" spc="0" normalizeH="0" baseline="0" noProof="0" dirty="0" smtClean="0">
                <a:ln>
                  <a:noFill/>
                </a:ln>
                <a:solidFill>
                  <a:prstClr val="white"/>
                </a:solidFill>
                <a:effectLst>
                  <a:outerShdw blurRad="38100" dist="38100" dir="2700000" algn="tl">
                    <a:srgbClr val="000000">
                      <a:alpha val="43137"/>
                    </a:srgbClr>
                  </a:outerShdw>
                </a:effectLst>
                <a:uLnTx/>
                <a:uFillTx/>
                <a:latin typeface="Arial" panose="020B0604020202020204" pitchFamily="34" charset="0"/>
                <a:ea typeface="+mn-ea"/>
                <a:cs typeface="Arial" panose="020B0604020202020204" pitchFamily="34" charset="0"/>
              </a:rPr>
              <a:t>~130 </a:t>
            </a:r>
            <a:r>
              <a:rPr kumimoji="0" lang="en-US" sz="18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Arial" panose="020B0604020202020204" pitchFamily="34" charset="0"/>
                <a:ea typeface="+mn-ea"/>
                <a:cs typeface="Arial" panose="020B0604020202020204" pitchFamily="34" charset="0"/>
              </a:rPr>
              <a:t>x 10</a:t>
            </a:r>
            <a:r>
              <a:rPr kumimoji="0" lang="en-US" sz="1800" b="1" i="0" u="none" strike="noStrike" kern="1200" cap="none" spc="0" normalizeH="0" baseline="30000" noProof="0" dirty="0">
                <a:ln>
                  <a:noFill/>
                </a:ln>
                <a:solidFill>
                  <a:prstClr val="white"/>
                </a:solidFill>
                <a:effectLst>
                  <a:outerShdw blurRad="38100" dist="38100" dir="2700000" algn="tl">
                    <a:srgbClr val="000000">
                      <a:alpha val="43137"/>
                    </a:srgbClr>
                  </a:outerShdw>
                </a:effectLst>
                <a:uLnTx/>
                <a:uFillTx/>
                <a:latin typeface="Arial" panose="020B0604020202020204" pitchFamily="34" charset="0"/>
                <a:ea typeface="+mn-ea"/>
                <a:cs typeface="Arial" panose="020B0604020202020204" pitchFamily="34" charset="0"/>
              </a:rPr>
              <a:t>-6</a:t>
            </a:r>
            <a:endParaRPr kumimoji="0" lang="en-US" sz="18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Arial" panose="020B0604020202020204" pitchFamily="34" charset="0"/>
              <a:ea typeface="+mn-ea"/>
              <a:cs typeface="Arial" panose="020B0604020202020204" pitchFamily="34" charset="0"/>
            </a:endParaRPr>
          </a:p>
        </p:txBody>
      </p:sp>
      <p:sp>
        <p:nvSpPr>
          <p:cNvPr id="15" name="Rectangle 14"/>
          <p:cNvSpPr/>
          <p:nvPr/>
        </p:nvSpPr>
        <p:spPr>
          <a:xfrm>
            <a:off x="5902259" y="2041888"/>
            <a:ext cx="1252205" cy="369332"/>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smtClean="0">
                <a:ln>
                  <a:noFill/>
                </a:ln>
                <a:solidFill>
                  <a:prstClr val="white"/>
                </a:solidFill>
                <a:effectLst/>
                <a:uLnTx/>
                <a:uFillTx/>
                <a:latin typeface="Arial" panose="020B0604020202020204" pitchFamily="34" charset="0"/>
                <a:ea typeface="+mn-ea"/>
                <a:cs typeface="Arial" panose="020B0604020202020204" pitchFamily="34" charset="0"/>
              </a:rPr>
              <a:t>1.0 ocean</a:t>
            </a:r>
            <a:endParaRPr kumimoji="0" lang="en-US" sz="18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p:txBody>
      </p:sp>
      <p:sp>
        <p:nvSpPr>
          <p:cNvPr id="16" name="Rectangle 15"/>
          <p:cNvSpPr/>
          <p:nvPr/>
        </p:nvSpPr>
        <p:spPr>
          <a:xfrm>
            <a:off x="5902259" y="3038883"/>
            <a:ext cx="1374512" cy="369332"/>
          </a:xfrm>
          <a:prstGeom prst="rect">
            <a:avLst/>
          </a:prstGeom>
          <a:effectLst>
            <a:outerShdw blurRad="25400" dist="25400" dir="5400000" algn="ctr" rotWithShape="0">
              <a:srgbClr val="000000">
                <a:alpha val="43137"/>
              </a:srgbClr>
            </a:outerShdw>
          </a:effectLst>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smtClean="0">
                <a:ln>
                  <a:noFill/>
                </a:ln>
                <a:solidFill>
                  <a:prstClr val="white"/>
                </a:solidFill>
                <a:effectLst>
                  <a:outerShdw blurRad="38100" dist="38100" dir="2700000" algn="tl">
                    <a:srgbClr val="000000">
                      <a:alpha val="43137"/>
                    </a:srgbClr>
                  </a:outerShdw>
                </a:effectLst>
                <a:uLnTx/>
                <a:uFillTx/>
                <a:latin typeface="Arial" panose="020B0604020202020204" pitchFamily="34" charset="0"/>
                <a:ea typeface="+mn-ea"/>
                <a:cs typeface="Arial" panose="020B0604020202020204" pitchFamily="34" charset="0"/>
              </a:rPr>
              <a:t>2.0 oceans</a:t>
            </a:r>
            <a:endParaRPr kumimoji="0" lang="en-US" sz="18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Arial" panose="020B0604020202020204" pitchFamily="34" charset="0"/>
              <a:ea typeface="+mn-ea"/>
              <a:cs typeface="Arial" panose="020B0604020202020204" pitchFamily="34" charset="0"/>
            </a:endParaRPr>
          </a:p>
        </p:txBody>
      </p:sp>
      <p:sp>
        <p:nvSpPr>
          <p:cNvPr id="17" name="Rectangle 16"/>
          <p:cNvSpPr/>
          <p:nvPr/>
        </p:nvSpPr>
        <p:spPr>
          <a:xfrm>
            <a:off x="5902259" y="4749088"/>
            <a:ext cx="1374512" cy="369332"/>
          </a:xfrm>
          <a:prstGeom prst="rect">
            <a:avLst/>
          </a:prstGeom>
          <a:effectLst>
            <a:outerShdw blurRad="38100" dist="25400" dir="5400000" algn="ctr" rotWithShape="0">
              <a:srgbClr val="000000">
                <a:alpha val="73000"/>
              </a:srgbClr>
            </a:outerShdw>
          </a:effectLst>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smtClean="0">
                <a:ln>
                  <a:noFill/>
                </a:ln>
                <a:solidFill>
                  <a:prstClr val="white"/>
                </a:solidFill>
                <a:effectLst>
                  <a:outerShdw blurRad="38100" dist="38100" dir="2700000" algn="tl">
                    <a:srgbClr val="000000">
                      <a:alpha val="43137"/>
                    </a:srgbClr>
                  </a:outerShdw>
                </a:effectLst>
                <a:uLnTx/>
                <a:uFillTx/>
                <a:latin typeface="Arial" panose="020B0604020202020204" pitchFamily="34" charset="0"/>
                <a:ea typeface="+mn-ea"/>
                <a:cs typeface="Arial" panose="020B0604020202020204" pitchFamily="34" charset="0"/>
              </a:rPr>
              <a:t>4.8 oceans</a:t>
            </a:r>
            <a:endParaRPr kumimoji="0" lang="en-US" sz="18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Arial" panose="020B0604020202020204" pitchFamily="34" charset="0"/>
              <a:ea typeface="+mn-ea"/>
              <a:cs typeface="Arial" panose="020B0604020202020204" pitchFamily="34" charset="0"/>
            </a:endParaRPr>
          </a:p>
        </p:txBody>
      </p:sp>
      <p:sp>
        <p:nvSpPr>
          <p:cNvPr id="18" name="Oval 17"/>
          <p:cNvSpPr/>
          <p:nvPr/>
        </p:nvSpPr>
        <p:spPr>
          <a:xfrm>
            <a:off x="8556771" y="6300132"/>
            <a:ext cx="360727" cy="360727"/>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6</a:t>
            </a:r>
            <a:endPar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20" name="TextBox 19"/>
          <p:cNvSpPr txBox="1"/>
          <p:nvPr/>
        </p:nvSpPr>
        <p:spPr>
          <a:xfrm>
            <a:off x="4251023" y="6248400"/>
            <a:ext cx="4207177" cy="430887"/>
          </a:xfrm>
          <a:prstGeom prst="rect">
            <a:avLst/>
          </a:prstGeom>
          <a:noFill/>
        </p:spPr>
        <p:txBody>
          <a:bodyPr wrap="square" rtlCol="0">
            <a:spAutoFit/>
          </a:bodyPr>
          <a:lstStyle/>
          <a:p>
            <a:pPr eaLnBrk="1" fontAlgn="auto" hangingPunct="1">
              <a:spcBef>
                <a:spcPts val="0"/>
              </a:spcBef>
              <a:spcAft>
                <a:spcPts val="0"/>
              </a:spcAft>
            </a:pPr>
            <a:r>
              <a:rPr lang="en-US" sz="1200" dirty="0">
                <a:solidFill>
                  <a:schemeClr val="bg1">
                    <a:lumMod val="65000"/>
                  </a:schemeClr>
                </a:solidFill>
                <a:latin typeface="Calibri" panose="020F0502020204030204"/>
              </a:rPr>
              <a:t>http://www.psrd.hawaii.edu/Dec18/origin-earth-water.html</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1000" b="0" i="0" u="none" strike="noStrike" kern="1200" cap="none" spc="0" normalizeH="0" baseline="0" noProof="0" dirty="0" smtClean="0">
                <a:ln>
                  <a:noFill/>
                </a:ln>
                <a:solidFill>
                  <a:schemeClr val="bg1">
                    <a:lumMod val="65000"/>
                  </a:schemeClr>
                </a:solidFill>
                <a:effectLst/>
                <a:uLnTx/>
                <a:uFillTx/>
                <a:latin typeface="Calibri" panose="020F0502020204030204"/>
                <a:ea typeface="+mn-ea"/>
                <a:cs typeface="+mn-cs"/>
              </a:rPr>
              <a:t>(</a:t>
            </a:r>
            <a:r>
              <a:rPr kumimoji="0" lang="fr-FR" sz="1000" b="0" i="0" u="none" strike="noStrike" kern="1200" cap="none" spc="0" normalizeH="0" baseline="0" noProof="0" dirty="0">
                <a:ln>
                  <a:noFill/>
                </a:ln>
                <a:solidFill>
                  <a:schemeClr val="bg1">
                    <a:lumMod val="65000"/>
                  </a:schemeClr>
                </a:solidFill>
                <a:effectLst/>
                <a:uLnTx/>
                <a:uFillTx/>
                <a:latin typeface="Calibri" panose="020F0502020204030204"/>
                <a:ea typeface="+mn-ea"/>
                <a:cs typeface="+mn-cs"/>
              </a:rPr>
              <a:t>Figure </a:t>
            </a:r>
            <a:r>
              <a:rPr kumimoji="0" lang="fr-FR" sz="1000" b="0" i="0" u="none" strike="noStrike" kern="1200" cap="none" spc="0" normalizeH="0" baseline="0" noProof="0" dirty="0" err="1">
                <a:ln>
                  <a:noFill/>
                </a:ln>
                <a:solidFill>
                  <a:schemeClr val="bg1">
                    <a:lumMod val="65000"/>
                  </a:schemeClr>
                </a:solidFill>
                <a:effectLst/>
                <a:uLnTx/>
                <a:uFillTx/>
                <a:latin typeface="Calibri" panose="020F0502020204030204"/>
                <a:ea typeface="+mn-ea"/>
                <a:cs typeface="+mn-cs"/>
              </a:rPr>
              <a:t>based</a:t>
            </a:r>
            <a:r>
              <a:rPr kumimoji="0" lang="fr-FR" sz="1000" b="0" i="0" u="none" strike="noStrike" kern="1200" cap="none" spc="0" normalizeH="0" baseline="0" noProof="0" dirty="0">
                <a:ln>
                  <a:noFill/>
                </a:ln>
                <a:solidFill>
                  <a:schemeClr val="bg1">
                    <a:lumMod val="65000"/>
                  </a:schemeClr>
                </a:solidFill>
                <a:effectLst/>
                <a:uLnTx/>
                <a:uFillTx/>
                <a:latin typeface="Calibri" panose="020F0502020204030204"/>
                <a:ea typeface="+mn-ea"/>
                <a:cs typeface="+mn-cs"/>
              </a:rPr>
              <a:t> on Wu </a:t>
            </a:r>
            <a:r>
              <a:rPr kumimoji="0" lang="fr-FR" sz="1000" b="0" i="1" u="none" strike="noStrike" kern="1200" cap="none" spc="0" normalizeH="0" baseline="0" noProof="0" dirty="0">
                <a:ln>
                  <a:noFill/>
                </a:ln>
                <a:solidFill>
                  <a:schemeClr val="bg1">
                    <a:lumMod val="65000"/>
                  </a:schemeClr>
                </a:solidFill>
                <a:effectLst/>
                <a:uLnTx/>
                <a:uFillTx/>
                <a:latin typeface="Calibri" panose="020F0502020204030204"/>
                <a:ea typeface="+mn-ea"/>
                <a:cs typeface="+mn-cs"/>
              </a:rPr>
              <a:t>et al</a:t>
            </a:r>
            <a:r>
              <a:rPr kumimoji="0" lang="fr-FR" sz="1000" b="0" i="0" u="none" strike="noStrike" kern="1200" cap="none" spc="0" normalizeH="0" baseline="0" noProof="0" dirty="0">
                <a:ln>
                  <a:noFill/>
                </a:ln>
                <a:solidFill>
                  <a:schemeClr val="bg1">
                    <a:lumMod val="65000"/>
                  </a:schemeClr>
                </a:solidFill>
                <a:effectLst/>
                <a:uLnTx/>
                <a:uFillTx/>
                <a:latin typeface="Calibri" panose="020F0502020204030204"/>
                <a:ea typeface="+mn-ea"/>
                <a:cs typeface="+mn-cs"/>
              </a:rPr>
              <a:t>., 2018</a:t>
            </a:r>
            <a:r>
              <a:rPr kumimoji="0" lang="fr-FR" sz="1000" b="0" i="1" u="none" strike="noStrike" kern="1200" cap="none" spc="0" normalizeH="0" baseline="0" noProof="0" dirty="0">
                <a:ln>
                  <a:noFill/>
                </a:ln>
                <a:solidFill>
                  <a:schemeClr val="bg1">
                    <a:lumMod val="65000"/>
                  </a:schemeClr>
                </a:solidFill>
                <a:effectLst/>
                <a:uLnTx/>
                <a:uFillTx/>
                <a:latin typeface="Calibri" panose="020F0502020204030204"/>
                <a:ea typeface="+mn-ea"/>
                <a:cs typeface="+mn-cs"/>
              </a:rPr>
              <a:t>, </a:t>
            </a:r>
            <a:r>
              <a:rPr kumimoji="0" lang="fr-FR" sz="1000" b="0" i="1" u="none" strike="noStrike" kern="1200" cap="none" spc="0" normalizeH="0" baseline="0" noProof="0" dirty="0" err="1">
                <a:ln>
                  <a:noFill/>
                </a:ln>
                <a:solidFill>
                  <a:schemeClr val="bg1">
                    <a:lumMod val="65000"/>
                  </a:schemeClr>
                </a:solidFill>
                <a:effectLst/>
                <a:uLnTx/>
                <a:uFillTx/>
                <a:latin typeface="Calibri" panose="020F0502020204030204"/>
                <a:ea typeface="+mn-ea"/>
                <a:cs typeface="+mn-cs"/>
              </a:rPr>
              <a:t>JGR:Planets</a:t>
            </a:r>
            <a:r>
              <a:rPr kumimoji="0" lang="fr-FR" sz="1000" b="0" i="0" u="none" strike="noStrike" kern="1200" cap="none" spc="0" normalizeH="0" baseline="0" noProof="0" dirty="0">
                <a:ln>
                  <a:noFill/>
                </a:ln>
                <a:solidFill>
                  <a:schemeClr val="bg1">
                    <a:lumMod val="65000"/>
                  </a:schemeClr>
                </a:solidFill>
                <a:effectLst/>
                <a:uLnTx/>
                <a:uFillTx/>
                <a:latin typeface="Calibri" panose="020F0502020204030204"/>
                <a:ea typeface="+mn-ea"/>
                <a:cs typeface="+mn-cs"/>
              </a:rPr>
              <a:t>, </a:t>
            </a:r>
            <a:r>
              <a:rPr kumimoji="0" lang="fr-FR" sz="1000" b="0" i="0" u="none" strike="noStrike" kern="1200" cap="none" spc="0" normalizeH="0" baseline="0" noProof="0" dirty="0" err="1">
                <a:ln>
                  <a:noFill/>
                </a:ln>
                <a:solidFill>
                  <a:schemeClr val="bg1">
                    <a:lumMod val="65000"/>
                  </a:schemeClr>
                </a:solidFill>
                <a:effectLst/>
                <a:uLnTx/>
                <a:uFillTx/>
                <a:latin typeface="Calibri" panose="020F0502020204030204"/>
                <a:ea typeface="+mn-ea"/>
                <a:cs typeface="+mn-cs"/>
              </a:rPr>
              <a:t>doi</a:t>
            </a:r>
            <a:r>
              <a:rPr kumimoji="0" lang="fr-FR" sz="1000" b="0" i="0" u="none" strike="noStrike" kern="1200" cap="none" spc="0" normalizeH="0" baseline="0" noProof="0" dirty="0">
                <a:ln>
                  <a:noFill/>
                </a:ln>
                <a:solidFill>
                  <a:schemeClr val="bg1">
                    <a:lumMod val="65000"/>
                  </a:schemeClr>
                </a:solidFill>
                <a:effectLst/>
                <a:uLnTx/>
                <a:uFillTx/>
                <a:latin typeface="Calibri" panose="020F0502020204030204"/>
                <a:ea typeface="+mn-ea"/>
                <a:cs typeface="+mn-cs"/>
              </a:rPr>
              <a:t>: 10.1029/2018JE005698</a:t>
            </a:r>
            <a:r>
              <a:rPr kumimoji="0" lang="fr-FR" sz="1000" b="0" i="0" u="none" strike="noStrike" kern="1200" cap="none" spc="0" normalizeH="0" baseline="0" noProof="0" dirty="0" smtClean="0">
                <a:ln>
                  <a:noFill/>
                </a:ln>
                <a:solidFill>
                  <a:schemeClr val="bg1">
                    <a:lumMod val="65000"/>
                  </a:schemeClr>
                </a:solidFill>
                <a:effectLst/>
                <a:uLnTx/>
                <a:uFillTx/>
                <a:latin typeface="Calibri" panose="020F0502020204030204"/>
                <a:ea typeface="+mn-ea"/>
                <a:cs typeface="+mn-cs"/>
              </a:rPr>
              <a:t>.)</a:t>
            </a:r>
          </a:p>
        </p:txBody>
      </p:sp>
    </p:spTree>
    <p:extLst>
      <p:ext uri="{BB962C8B-B14F-4D97-AF65-F5344CB8AC3E}">
        <p14:creationId xmlns:p14="http://schemas.microsoft.com/office/powerpoint/2010/main" val="1924144701"/>
      </p:ext>
    </p:extLst>
  </p:cSld>
  <p:clrMapOvr>
    <a:masterClrMapping/>
  </p:clrMapOvr>
  <p:timing>
    <p:tnLst>
      <p:par>
        <p:cTn id="1" dur="indefinite" restart="never" nodeType="tmRoot"/>
      </p:par>
    </p:tnLst>
  </p:timing>
</p:sld>
</file>

<file path=ppt/theme/theme1.xml><?xml version="1.0" encoding="utf-8"?>
<a:theme xmlns:a="http://schemas.openxmlformats.org/drawingml/2006/main" name="PSRDpresents_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2_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3_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4_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7.xml><?xml version="1.0" encoding="utf-8"?>
<a:theme xmlns:a="http://schemas.openxmlformats.org/drawingml/2006/main" name="5_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8.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9.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PSRDpresents_template</Template>
  <TotalTime>4746</TotalTime>
  <Words>2002</Words>
  <Application>Microsoft Office PowerPoint</Application>
  <PresentationFormat>On-screen Show (4:3)</PresentationFormat>
  <Paragraphs>91</Paragraphs>
  <Slides>7</Slides>
  <Notes>7</Notes>
  <HiddenSlides>0</HiddenSlides>
  <MMClips>0</MMClips>
  <ScaleCrop>false</ScaleCrop>
  <HeadingPairs>
    <vt:vector size="6" baseType="variant">
      <vt:variant>
        <vt:lpstr>Fonts Used</vt:lpstr>
      </vt:variant>
      <vt:variant>
        <vt:i4>3</vt:i4>
      </vt:variant>
      <vt:variant>
        <vt:lpstr>Theme</vt:lpstr>
      </vt:variant>
      <vt:variant>
        <vt:i4>7</vt:i4>
      </vt:variant>
      <vt:variant>
        <vt:lpstr>Slide Titles</vt:lpstr>
      </vt:variant>
      <vt:variant>
        <vt:i4>7</vt:i4>
      </vt:variant>
    </vt:vector>
  </HeadingPairs>
  <TitlesOfParts>
    <vt:vector size="17" baseType="lpstr">
      <vt:lpstr>Arial</vt:lpstr>
      <vt:lpstr>Calibri</vt:lpstr>
      <vt:lpstr>Calibri Light</vt:lpstr>
      <vt:lpstr>PSRDpresents_template</vt:lpstr>
      <vt:lpstr>Office Theme</vt:lpstr>
      <vt:lpstr>1_Office Theme</vt:lpstr>
      <vt:lpstr>2_Office Theme</vt:lpstr>
      <vt:lpstr>3_Office Theme</vt:lpstr>
      <vt:lpstr>4_Office Theme</vt:lpstr>
      <vt:lpstr>5_Office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HIGP/SOEST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Two Billion Years of Magmatism in One Place on Mars</dc:title>
  <dc:creator>gjtaylor for PSRD</dc:creator>
  <cp:lastModifiedBy>linda</cp:lastModifiedBy>
  <cp:revision>490</cp:revision>
  <dcterms:created xsi:type="dcterms:W3CDTF">2010-03-26T01:22:47Z</dcterms:created>
  <dcterms:modified xsi:type="dcterms:W3CDTF">2018-12-20T00:18:28Z</dcterms:modified>
</cp:coreProperties>
</file>