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0" r:id="rId2"/>
    <p:sldId id="261" r:id="rId3"/>
    <p:sldId id="262" r:id="rId4"/>
    <p:sldId id="263" r:id="rId5"/>
    <p:sldId id="264"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D5F7FF"/>
    <a:srgbClr val="D2E7EF"/>
    <a:srgbClr val="D7E5F5"/>
    <a:srgbClr val="DDDDDD"/>
    <a:srgbClr val="EAEAEA"/>
    <a:srgbClr val="996633"/>
    <a:srgbClr val="FFDF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28" autoAdjust="0"/>
    <p:restoredTop sz="80960" autoAdjust="0"/>
  </p:normalViewPr>
  <p:slideViewPr>
    <p:cSldViewPr>
      <p:cViewPr varScale="1">
        <p:scale>
          <a:sx n="78" d="100"/>
          <a:sy n="78" d="100"/>
        </p:scale>
        <p:origin x="53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4" d="100"/>
          <a:sy n="94" d="100"/>
        </p:scale>
        <p:origin x="206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DF6738A5-85BC-4394-8683-F53DB2224993}" type="datetimeFigureOut">
              <a:rPr lang="en-US"/>
              <a:pPr>
                <a:defRPr/>
              </a:pPr>
              <a:t>3/24/20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EECAEA2-0513-4F7A-ABB9-DA203E98D150}" type="slidenum">
              <a:rPr lang="en-US" altLang="en-US"/>
              <a:pPr/>
              <a:t>‹#›</a:t>
            </a:fld>
            <a:endParaRPr lang="en-US" altLang="en-US"/>
          </a:p>
        </p:txBody>
      </p:sp>
    </p:spTree>
    <p:extLst>
      <p:ext uri="{BB962C8B-B14F-4D97-AF65-F5344CB8AC3E}">
        <p14:creationId xmlns:p14="http://schemas.microsoft.com/office/powerpoint/2010/main" val="1058749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F6243797-D7E4-436A-A47B-3494F45F9C22}" type="datetimeFigureOut">
              <a:rPr lang="en-US"/>
              <a:pPr>
                <a:defRPr/>
              </a:pPr>
              <a:t>3/24/20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42314B8-A45C-4C93-B39F-2BD16A14E826}" type="slidenum">
              <a:rPr lang="en-US" altLang="en-US"/>
              <a:pPr/>
              <a:t>‹#›</a:t>
            </a:fld>
            <a:endParaRPr lang="en-US" altLang="en-US"/>
          </a:p>
        </p:txBody>
      </p:sp>
    </p:spTree>
    <p:extLst>
      <p:ext uri="{BB962C8B-B14F-4D97-AF65-F5344CB8AC3E}">
        <p14:creationId xmlns:p14="http://schemas.microsoft.com/office/powerpoint/2010/main" val="3840787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a:t>Overview</a:t>
            </a:r>
            <a:r>
              <a:rPr lang="en-US" dirty="0"/>
              <a:t>: </a:t>
            </a:r>
            <a:r>
              <a:rPr lang="en-US" sz="1200" b="0" i="0" u="none" strike="noStrike" kern="1200" dirty="0">
                <a:solidFill>
                  <a:schemeClr val="tx1"/>
                </a:solidFill>
                <a:effectLst/>
                <a:latin typeface="+mn-lt"/>
                <a:ea typeface="+mn-ea"/>
                <a:cs typeface="+mn-cs"/>
              </a:rPr>
              <a:t>Small samples of igneous rocks from the Moon have low deuterium/hydrogen ratios, indicating that some planetary bodies involved in the formation of the Earth and Moon trapped gas from the solar nebula</a:t>
            </a:r>
            <a:r>
              <a:rPr lang="en-US" sz="1200" kern="1200" dirty="0">
                <a:solidFill>
                  <a:schemeClr val="tx1"/>
                </a:solidFill>
                <a:effectLst/>
                <a:latin typeface="+mn-lt"/>
                <a:ea typeface="+mn-ea"/>
                <a:cs typeface="+mn-cs"/>
              </a:rPr>
              <a:t>.</a:t>
            </a:r>
          </a:p>
          <a:p>
            <a:endParaRPr lang="en-US" dirty="0"/>
          </a:p>
          <a:p>
            <a:r>
              <a:rPr lang="en-US" b="1" dirty="0"/>
              <a:t>Summary</a:t>
            </a:r>
            <a:r>
              <a:rPr lang="en-US" dirty="0"/>
              <a:t>: A </a:t>
            </a:r>
            <a:r>
              <a:rPr lang="en-US" sz="1200" b="0" i="0" u="none" strike="noStrike" kern="1200" dirty="0">
                <a:solidFill>
                  <a:schemeClr val="tx1"/>
                </a:solidFill>
                <a:effectLst/>
                <a:latin typeface="+mn-lt"/>
                <a:ea typeface="+mn-ea"/>
                <a:cs typeface="+mn-cs"/>
              </a:rPr>
              <a:t>prominent difference between Earth and the Moon is that one of them has lots of water, making it look like a pale blue dot when viewed from space, and the other is a gray, dusty place. The difference is almost certainly due to how the two bodies formed. Steven </a:t>
            </a:r>
            <a:r>
              <a:rPr lang="en-US" sz="1200" b="0" i="0" u="none" strike="noStrike" kern="1200" dirty="0" err="1">
                <a:solidFill>
                  <a:schemeClr val="tx1"/>
                </a:solidFill>
                <a:effectLst/>
                <a:latin typeface="+mn-lt"/>
                <a:ea typeface="+mn-ea"/>
                <a:cs typeface="+mn-cs"/>
              </a:rPr>
              <a:t>Desch</a:t>
            </a:r>
            <a:r>
              <a:rPr lang="en-US" sz="1200" b="0" i="0" u="none" strike="noStrike" kern="1200" dirty="0">
                <a:solidFill>
                  <a:schemeClr val="tx1"/>
                </a:solidFill>
                <a:effectLst/>
                <a:latin typeface="+mn-lt"/>
                <a:ea typeface="+mn-ea"/>
                <a:cs typeface="+mn-cs"/>
              </a:rPr>
              <a:t> (Arizona State University) and Katharine Robinson (Lunar and Planetary Institute, TX) used the abundances of hydrogen isotopes (hydrogen and deuterium) to probe the sources of water in the Moon and Earth. Most of the hydrogen in both bodies has a deuterium/hydrogen ratio of about 150 parts per million (not much deuterium). Most, but not all. Slowly-cooled igneous rocks (called quartz </a:t>
            </a:r>
            <a:r>
              <a:rPr lang="en-US" sz="1200" b="0" i="0" u="none" strike="noStrike" kern="1200" dirty="0" err="1">
                <a:solidFill>
                  <a:schemeClr val="tx1"/>
                </a:solidFill>
                <a:effectLst/>
                <a:latin typeface="+mn-lt"/>
                <a:ea typeface="+mn-ea"/>
                <a:cs typeface="+mn-cs"/>
              </a:rPr>
              <a:t>monzodiorites</a:t>
            </a:r>
            <a:r>
              <a:rPr lang="en-US" sz="1200" b="0" i="0" u="none" strike="noStrike" kern="1200" dirty="0">
                <a:solidFill>
                  <a:schemeClr val="tx1"/>
                </a:solidFill>
                <a:effectLst/>
                <a:latin typeface="+mn-lt"/>
                <a:ea typeface="+mn-ea"/>
                <a:cs typeface="+mn-cs"/>
              </a:rPr>
              <a:t>, QMDs for short) from the Apollo 15 landing site on the Moon have D/H of 40 parts per million, much lower than Earth and carbonaceous </a:t>
            </a:r>
            <a:r>
              <a:rPr lang="en-US" sz="1200" b="0" i="0" u="none" strike="noStrike" kern="1200" dirty="0" err="1">
                <a:solidFill>
                  <a:schemeClr val="tx1"/>
                </a:solidFill>
                <a:effectLst/>
                <a:latin typeface="+mn-lt"/>
                <a:ea typeface="+mn-ea"/>
                <a:cs typeface="+mn-cs"/>
              </a:rPr>
              <a:t>chondrites</a:t>
            </a:r>
            <a:r>
              <a:rPr lang="en-US" sz="1200" b="0" i="0" u="none" strike="noStrike" kern="1200" dirty="0">
                <a:solidFill>
                  <a:schemeClr val="tx1"/>
                </a:solidFill>
                <a:effectLst/>
                <a:latin typeface="+mn-lt"/>
                <a:ea typeface="+mn-ea"/>
                <a:cs typeface="+mn-cs"/>
              </a:rPr>
              <a:t> (about 140 parts per million). </a:t>
            </a:r>
            <a:r>
              <a:rPr lang="en-US" sz="1200" b="0" i="0" u="none" strike="noStrike" kern="1200" dirty="0" err="1">
                <a:solidFill>
                  <a:schemeClr val="tx1"/>
                </a:solidFill>
                <a:effectLst/>
                <a:latin typeface="+mn-lt"/>
                <a:ea typeface="+mn-ea"/>
                <a:cs typeface="+mn-cs"/>
              </a:rPr>
              <a:t>Desch</a:t>
            </a:r>
            <a:r>
              <a:rPr lang="en-US" sz="1200" b="0" i="0" u="none" strike="noStrike" kern="1200" dirty="0">
                <a:solidFill>
                  <a:schemeClr val="tx1"/>
                </a:solidFill>
                <a:effectLst/>
                <a:latin typeface="+mn-lt"/>
                <a:ea typeface="+mn-ea"/>
                <a:cs typeface="+mn-cs"/>
              </a:rPr>
              <a:t> and Robinson suggest that the low D/H in the QMDs indicate that low D/H regions exist inside the Moon, perhaps reflecting batches of lunar raw materials that had acquired hydrogen from the inner solar nebula (the disk of gas and dust surrounding the infant Sun), which had D/H of about 20 parts per million. This acquisition of solar nebula hydrogen could have taken place in planetary bodies large enough (about 40% of the final mass of the Earth) to form an atmosphere of nebula gas, some of which dissolved into the molten body. This scenario has implications for the nature of the giant impact that formed the Moon</a:t>
            </a:r>
            <a:r>
              <a:rPr lang="en-US" dirty="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
            </a:r>
            <a:br>
              <a:rPr lang="en-US" dirty="0"/>
            </a:br>
            <a:r>
              <a:rPr lang="en-US" b="1" dirty="0"/>
              <a:t>Reference:</a:t>
            </a:r>
            <a:r>
              <a:rPr lang="en-US" dirty="0"/>
              <a:t> </a:t>
            </a:r>
            <a:r>
              <a:rPr lang="en-US" sz="1200" b="0" i="0" u="none" strike="noStrike" kern="1200" dirty="0" err="1">
                <a:solidFill>
                  <a:schemeClr val="tx1"/>
                </a:solidFill>
                <a:effectLst/>
                <a:latin typeface="+mn-lt"/>
                <a:ea typeface="+mn-ea"/>
                <a:cs typeface="+mn-cs"/>
              </a:rPr>
              <a:t>Desch</a:t>
            </a:r>
            <a:r>
              <a:rPr lang="en-US" sz="1200" b="0" i="0" u="none" strike="noStrike" kern="1200" dirty="0">
                <a:solidFill>
                  <a:schemeClr val="tx1"/>
                </a:solidFill>
                <a:effectLst/>
                <a:latin typeface="+mn-lt"/>
                <a:ea typeface="+mn-ea"/>
                <a:cs typeface="+mn-cs"/>
              </a:rPr>
              <a:t>, Steven J. and Robinson, Katharine L. (2019) A Unified Model for Hydrogen in the Earth and Moon: No One Expects the </a:t>
            </a:r>
            <a:r>
              <a:rPr lang="en-US" sz="1200" b="0" i="0" u="none" strike="noStrike" kern="1200" dirty="0" err="1">
                <a:solidFill>
                  <a:schemeClr val="tx1"/>
                </a:solidFill>
                <a:effectLst/>
                <a:latin typeface="+mn-lt"/>
                <a:ea typeface="+mn-ea"/>
                <a:cs typeface="+mn-cs"/>
              </a:rPr>
              <a:t>Theia</a:t>
            </a:r>
            <a:r>
              <a:rPr lang="en-US" sz="1200" b="0" i="0" u="none" strike="noStrike" kern="1200" dirty="0">
                <a:solidFill>
                  <a:schemeClr val="tx1"/>
                </a:solidFill>
                <a:effectLst/>
                <a:latin typeface="+mn-lt"/>
                <a:ea typeface="+mn-ea"/>
                <a:cs typeface="+mn-cs"/>
              </a:rPr>
              <a:t> Contribution, </a:t>
            </a:r>
            <a:r>
              <a:rPr lang="en-US" sz="1200" b="0" i="1" u="none" strike="noStrike" kern="1200" dirty="0">
                <a:solidFill>
                  <a:schemeClr val="tx1"/>
                </a:solidFill>
                <a:effectLst/>
                <a:latin typeface="+mn-lt"/>
                <a:ea typeface="+mn-ea"/>
                <a:cs typeface="+mn-cs"/>
              </a:rPr>
              <a:t>Geochemistry,</a:t>
            </a:r>
            <a:r>
              <a:rPr lang="en-US" sz="1200" b="0" i="0" u="none" strike="noStrike" kern="1200" dirty="0">
                <a:solidFill>
                  <a:schemeClr val="tx1"/>
                </a:solidFill>
                <a:effectLst/>
                <a:latin typeface="+mn-lt"/>
                <a:ea typeface="+mn-ea"/>
                <a:cs typeface="+mn-cs"/>
              </a:rPr>
              <a:t> v. 79, </a:t>
            </a:r>
            <a:r>
              <a:rPr lang="en-US" sz="1200" b="0" i="0" u="none" strike="noStrike" kern="1200" dirty="0" err="1">
                <a:solidFill>
                  <a:schemeClr val="tx1"/>
                </a:solidFill>
                <a:effectLst/>
                <a:latin typeface="+mn-lt"/>
                <a:ea typeface="+mn-ea"/>
                <a:cs typeface="+mn-cs"/>
              </a:rPr>
              <a:t>doi</a:t>
            </a:r>
            <a:r>
              <a:rPr lang="en-US" sz="1200" b="0" i="0" u="none" strike="noStrike" kern="1200" dirty="0">
                <a:solidFill>
                  <a:schemeClr val="tx1"/>
                </a:solidFill>
                <a:effectLst/>
                <a:latin typeface="+mn-lt"/>
                <a:ea typeface="+mn-ea"/>
                <a:cs typeface="+mn-cs"/>
              </a:rPr>
              <a:t>: 10.1016/j.chemer.2019.125546</a:t>
            </a:r>
            <a:r>
              <a:rPr lang="en-US" sz="1200" b="0" i="0" u="none" strike="noStrike" kern="1200" dirty="0" smtClean="0">
                <a:solidFill>
                  <a:schemeClr val="tx1"/>
                </a:solidFill>
                <a:effectLst/>
                <a:latin typeface="+mn-lt"/>
                <a:ea typeface="+mn-ea"/>
                <a:cs typeface="+mn-cs"/>
              </a:rPr>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i="0" u="none" strike="noStrike" kern="1200" dirty="0" smtClean="0">
                <a:solidFill>
                  <a:schemeClr val="tx1"/>
                </a:solidFill>
                <a:effectLst/>
                <a:latin typeface="+mn-lt"/>
                <a:ea typeface="+mn-ea"/>
                <a:cs typeface="+mn-cs"/>
              </a:rPr>
              <a:t>Explainer:</a:t>
            </a:r>
            <a:r>
              <a:rPr lang="en-US" sz="1200" b="0" i="0" u="none" strike="noStrike" kern="1200" dirty="0" smtClean="0">
                <a:solidFill>
                  <a:schemeClr val="tx1"/>
                </a:solidFill>
                <a:effectLst/>
                <a:latin typeface="+mn-lt"/>
                <a:ea typeface="+mn-ea"/>
                <a:cs typeface="+mn-cs"/>
              </a:rPr>
              <a:t> The D/H is expressed by a derived parameter called </a:t>
            </a:r>
            <a:r>
              <a:rPr lang="en-US" sz="1200" b="0" i="1" u="none" strike="noStrike" kern="1200" dirty="0" smtClean="0">
                <a:solidFill>
                  <a:schemeClr val="tx1"/>
                </a:solidFill>
                <a:effectLst/>
                <a:latin typeface="+mn-lt"/>
                <a:ea typeface="+mn-ea"/>
                <a:cs typeface="+mn-cs"/>
              </a:rPr>
              <a:t>delta</a:t>
            </a:r>
            <a:r>
              <a:rPr lang="en-US" sz="1200" b="0" i="0" u="none" strike="noStrike" kern="1200" dirty="0" smtClean="0">
                <a:solidFill>
                  <a:schemeClr val="tx1"/>
                </a:solidFill>
                <a:effectLst/>
                <a:latin typeface="+mn-lt"/>
                <a:ea typeface="+mn-ea"/>
                <a:cs typeface="+mn-cs"/>
              </a:rPr>
              <a:t> D, </a:t>
            </a:r>
            <a:r>
              <a:rPr lang="en-US" sz="1200" b="0" i="0" u="none" strike="noStrike" kern="1200" dirty="0" err="1" smtClean="0">
                <a:solidFill>
                  <a:schemeClr val="tx1"/>
                </a:solidFill>
                <a:effectLst/>
                <a:latin typeface="+mn-lt"/>
                <a:ea typeface="+mn-ea"/>
                <a:cs typeface="+mn-cs"/>
              </a:rPr>
              <a:t>δD</a:t>
            </a:r>
            <a:r>
              <a:rPr lang="en-US" sz="1200" b="0" i="0" u="none" strike="noStrike" kern="1200" dirty="0" smtClean="0">
                <a:solidFill>
                  <a:schemeClr val="tx1"/>
                </a:solidFill>
                <a:effectLst/>
                <a:latin typeface="+mn-lt"/>
                <a:ea typeface="+mn-ea"/>
                <a:cs typeface="+mn-cs"/>
              </a:rPr>
              <a:t>. This parameter uses the D/H ratio in a planetary sample compared to standard mean ocean water (SMOW): </a:t>
            </a:r>
            <a:r>
              <a:rPr lang="en-US" sz="1200" b="0" i="0" u="none" strike="noStrike" kern="1200" dirty="0" err="1" smtClean="0">
                <a:solidFill>
                  <a:schemeClr val="tx1"/>
                </a:solidFill>
                <a:effectLst/>
                <a:latin typeface="+mn-lt"/>
                <a:ea typeface="+mn-ea"/>
                <a:cs typeface="+mn-cs"/>
              </a:rPr>
              <a:t>δD</a:t>
            </a:r>
            <a:r>
              <a:rPr lang="en-US" sz="1200" b="0" i="0" u="none" strike="noStrike" kern="1200" dirty="0" smtClean="0">
                <a:solidFill>
                  <a:schemeClr val="tx1"/>
                </a:solidFill>
                <a:effectLst/>
                <a:latin typeface="+mn-lt"/>
                <a:ea typeface="+mn-ea"/>
                <a:cs typeface="+mn-cs"/>
              </a:rPr>
              <a:t> = [(D/H)</a:t>
            </a:r>
            <a:r>
              <a:rPr lang="en-US" sz="1200" b="0" i="0" u="none" strike="noStrike" kern="1200" baseline="-25000" dirty="0" smtClean="0">
                <a:solidFill>
                  <a:schemeClr val="tx1"/>
                </a:solidFill>
                <a:effectLst/>
                <a:latin typeface="+mn-lt"/>
                <a:ea typeface="+mn-ea"/>
                <a:cs typeface="+mn-cs"/>
              </a:rPr>
              <a:t>planet</a:t>
            </a:r>
            <a:r>
              <a:rPr lang="en-US" sz="1200" b="0" i="0" u="none" strike="noStrike" kern="1200" dirty="0" smtClean="0">
                <a:solidFill>
                  <a:schemeClr val="tx1"/>
                </a:solidFill>
                <a:effectLst/>
                <a:latin typeface="+mn-lt"/>
                <a:ea typeface="+mn-ea"/>
                <a:cs typeface="+mn-cs"/>
              </a:rPr>
              <a:t>/(D/H)</a:t>
            </a:r>
            <a:r>
              <a:rPr lang="en-US" sz="1200" b="0" i="0" u="none" strike="noStrike" kern="1200" baseline="-25000" dirty="0" smtClean="0">
                <a:solidFill>
                  <a:schemeClr val="tx1"/>
                </a:solidFill>
                <a:effectLst/>
                <a:latin typeface="+mn-lt"/>
                <a:ea typeface="+mn-ea"/>
                <a:cs typeface="+mn-cs"/>
              </a:rPr>
              <a:t>SMOW</a:t>
            </a:r>
            <a:r>
              <a:rPr lang="en-US" sz="1200" b="0" i="0" u="none" strike="noStrike" kern="1200" dirty="0" smtClean="0">
                <a:solidFill>
                  <a:schemeClr val="tx1"/>
                </a:solidFill>
                <a:effectLst/>
                <a:latin typeface="+mn-lt"/>
                <a:ea typeface="+mn-ea"/>
                <a:cs typeface="+mn-cs"/>
              </a:rPr>
              <a:t> - 1] x 1000. This results in a useful measure of variations in D/H in parts per thousand.</a:t>
            </a:r>
            <a:endParaRPr lang="en-US" dirty="0"/>
          </a:p>
          <a:p>
            <a:endParaRPr lang="en-US" dirty="0"/>
          </a:p>
          <a:p>
            <a:r>
              <a:rPr lang="en-US" b="1" dirty="0"/>
              <a:t>Figure Caption: </a:t>
            </a:r>
            <a:r>
              <a:rPr lang="en-US" sz="1200" b="0" i="0" u="none" strike="noStrike" kern="1200" dirty="0">
                <a:solidFill>
                  <a:schemeClr val="tx1"/>
                </a:solidFill>
                <a:effectLst/>
                <a:latin typeface="+mn-lt"/>
                <a:ea typeface="+mn-ea"/>
                <a:cs typeface="+mn-cs"/>
              </a:rPr>
              <a:t>Plot of </a:t>
            </a:r>
            <a:r>
              <a:rPr lang="en-US" sz="1200" b="0" i="0" u="none" strike="noStrike" kern="1200" dirty="0" err="1">
                <a:solidFill>
                  <a:schemeClr val="tx1"/>
                </a:solidFill>
                <a:effectLst/>
                <a:latin typeface="+mn-lt"/>
                <a:ea typeface="+mn-ea"/>
                <a:cs typeface="+mn-cs"/>
              </a:rPr>
              <a:t>δD</a:t>
            </a:r>
            <a:r>
              <a:rPr lang="en-US" sz="1200" b="0" i="0" u="none" strike="noStrike" kern="1200" dirty="0">
                <a:solidFill>
                  <a:schemeClr val="tx1"/>
                </a:solidFill>
                <a:effectLst/>
                <a:latin typeface="+mn-lt"/>
                <a:ea typeface="+mn-ea"/>
                <a:cs typeface="+mn-cs"/>
              </a:rPr>
              <a:t> versus the hydrogen content (expressed as the equivalent amount of H</a:t>
            </a:r>
            <a:r>
              <a:rPr lang="en-US" sz="1200" b="0" i="0" u="none" strike="noStrike" kern="1200" baseline="-25000" dirty="0">
                <a:solidFill>
                  <a:schemeClr val="tx1"/>
                </a:solidFill>
                <a:effectLst/>
                <a:latin typeface="+mn-lt"/>
                <a:ea typeface="+mn-ea"/>
                <a:cs typeface="+mn-cs"/>
              </a:rPr>
              <a:t>2</a:t>
            </a:r>
            <a:r>
              <a:rPr lang="en-US" sz="1200" b="0" i="0" u="none" strike="noStrike" kern="1200" dirty="0">
                <a:solidFill>
                  <a:schemeClr val="tx1"/>
                </a:solidFill>
                <a:effectLst/>
                <a:latin typeface="+mn-lt"/>
                <a:ea typeface="+mn-ea"/>
                <a:cs typeface="+mn-cs"/>
              </a:rPr>
              <a:t>O) in apatite crystals in lunar rocks. The QMD samples (blue-shaded area) form a distinct region on the diagram, characterized by low </a:t>
            </a:r>
            <a:r>
              <a:rPr lang="en-US" sz="1200" b="0" i="0" u="none" strike="noStrike" kern="1200" dirty="0" err="1">
                <a:solidFill>
                  <a:schemeClr val="tx1"/>
                </a:solidFill>
                <a:effectLst/>
                <a:latin typeface="+mn-lt"/>
                <a:ea typeface="+mn-ea"/>
                <a:cs typeface="+mn-cs"/>
              </a:rPr>
              <a:t>δD</a:t>
            </a:r>
            <a:r>
              <a:rPr lang="en-US" sz="1200" b="0" i="0" u="none" strike="noStrike" kern="1200" dirty="0">
                <a:solidFill>
                  <a:schemeClr val="tx1"/>
                </a:solidFill>
                <a:effectLst/>
                <a:latin typeface="+mn-lt"/>
                <a:ea typeface="+mn-ea"/>
                <a:cs typeface="+mn-cs"/>
              </a:rPr>
              <a:t>. The lowest values approach that of the solar nebula (yellow band). The red-shaded area shows the spread of data from other types of lunar rocks. The bulk Earth is shown by the gray band. The big spread among lunar samples is caused by variations in </a:t>
            </a:r>
            <a:r>
              <a:rPr lang="en-US" sz="1200" b="0" i="0" u="none" strike="noStrike" kern="1200" dirty="0" err="1">
                <a:solidFill>
                  <a:schemeClr val="tx1"/>
                </a:solidFill>
                <a:effectLst/>
                <a:latin typeface="+mn-lt"/>
                <a:ea typeface="+mn-ea"/>
                <a:cs typeface="+mn-cs"/>
              </a:rPr>
              <a:t>δD</a:t>
            </a:r>
            <a:r>
              <a:rPr lang="en-US" sz="1200" b="0" i="0" u="none" strike="noStrike" kern="1200" dirty="0">
                <a:solidFill>
                  <a:schemeClr val="tx1"/>
                </a:solidFill>
                <a:effectLst/>
                <a:latin typeface="+mn-lt"/>
                <a:ea typeface="+mn-ea"/>
                <a:cs typeface="+mn-cs"/>
              </a:rPr>
              <a:t> in the interior and in the case of mare basalts and KREEP basalts loss of hydrogen during eruption onto the lunar surface.</a:t>
            </a:r>
            <a:endParaRPr lang="en-US" b="0" dirty="0"/>
          </a:p>
        </p:txBody>
      </p:sp>
      <p:sp>
        <p:nvSpPr>
          <p:cNvPr id="4" name="Slide Number Placeholder 3"/>
          <p:cNvSpPr>
            <a:spLocks noGrp="1"/>
          </p:cNvSpPr>
          <p:nvPr>
            <p:ph type="sldNum" sz="quarter" idx="10"/>
          </p:nvPr>
        </p:nvSpPr>
        <p:spPr/>
        <p:txBody>
          <a:bodyPr/>
          <a:lstStyle/>
          <a:p>
            <a:fld id="{242314B8-A45C-4C93-B39F-2BD16A14E826}" type="slidenum">
              <a:rPr lang="en-US" altLang="en-US" smtClean="0"/>
              <a:pPr/>
              <a:t>1</a:t>
            </a:fld>
            <a:endParaRPr lang="en-US" altLang="en-US"/>
          </a:p>
        </p:txBody>
      </p:sp>
    </p:spTree>
    <p:extLst>
      <p:ext uri="{BB962C8B-B14F-4D97-AF65-F5344CB8AC3E}">
        <p14:creationId xmlns:p14="http://schemas.microsoft.com/office/powerpoint/2010/main" val="221788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Figure Caption: </a:t>
            </a:r>
            <a:r>
              <a:rPr lang="en-US" sz="1200" b="1" i="0" u="none" strike="noStrike" kern="1200" dirty="0">
                <a:solidFill>
                  <a:schemeClr val="tx1"/>
                </a:solidFill>
                <a:effectLst/>
                <a:latin typeface="+mn-lt"/>
                <a:ea typeface="+mn-ea"/>
                <a:cs typeface="+mn-cs"/>
              </a:rPr>
              <a:t>Stage 1 — Initial Conditions</a:t>
            </a:r>
            <a:r>
              <a:rPr lang="en-US" sz="1200" b="0" i="0" u="none" strike="noStrike" kern="1200" dirty="0">
                <a:solidFill>
                  <a:schemeClr val="tx1"/>
                </a:solidFill>
                <a:effectLst/>
                <a:latin typeface="+mn-lt"/>
                <a:ea typeface="+mn-ea"/>
                <a:cs typeface="+mn-cs"/>
              </a:rPr>
              <a:t> </a:t>
            </a:r>
            <a:r>
              <a:rPr lang="en-US" dirty="0"/>
              <a:t/>
            </a:r>
            <a:br>
              <a:rPr lang="en-US" dirty="0"/>
            </a:br>
            <a:r>
              <a:rPr lang="en-US" sz="1200" b="0" i="0" u="none" strike="noStrike" kern="1200" dirty="0">
                <a:solidFill>
                  <a:schemeClr val="tx1"/>
                </a:solidFill>
                <a:effectLst/>
                <a:latin typeface="+mn-lt"/>
                <a:ea typeface="+mn-ea"/>
                <a:cs typeface="+mn-cs"/>
              </a:rPr>
              <a:t>The story starts with two planetary bodies, called </a:t>
            </a:r>
            <a:r>
              <a:rPr lang="en-US" sz="1200" b="0" i="0" u="none" strike="noStrike" kern="1200" dirty="0" err="1">
                <a:solidFill>
                  <a:schemeClr val="tx1"/>
                </a:solidFill>
                <a:effectLst/>
                <a:latin typeface="+mn-lt"/>
                <a:ea typeface="+mn-ea"/>
                <a:cs typeface="+mn-cs"/>
              </a:rPr>
              <a:t>Theia</a:t>
            </a:r>
            <a:r>
              <a:rPr lang="en-US" sz="1200" b="0" i="0" u="none" strike="noStrike" kern="1200" dirty="0">
                <a:solidFill>
                  <a:schemeClr val="tx1"/>
                </a:solidFill>
                <a:effectLst/>
                <a:latin typeface="+mn-lt"/>
                <a:ea typeface="+mn-ea"/>
                <a:cs typeface="+mn-cs"/>
              </a:rPr>
              <a:t> and Proto-Earth, destined to crash into each other, each having formed a metallic core. They would have grown from smaller </a:t>
            </a:r>
            <a:r>
              <a:rPr lang="en-US" sz="1200" b="0" i="0" u="none" strike="noStrike" kern="1200" dirty="0" err="1">
                <a:solidFill>
                  <a:schemeClr val="tx1"/>
                </a:solidFill>
                <a:effectLst/>
                <a:latin typeface="+mn-lt"/>
                <a:ea typeface="+mn-ea"/>
                <a:cs typeface="+mn-cs"/>
              </a:rPr>
              <a:t>planetesimals</a:t>
            </a:r>
            <a:r>
              <a:rPr lang="en-US" sz="1200" b="0" i="0" u="none" strike="noStrike" kern="1200" dirty="0">
                <a:solidFill>
                  <a:schemeClr val="tx1"/>
                </a:solidFill>
                <a:effectLst/>
                <a:latin typeface="+mn-lt"/>
                <a:ea typeface="+mn-ea"/>
                <a:cs typeface="+mn-cs"/>
              </a:rPr>
              <a:t>, with the proto-Earth's water-budget dominated by water like that in carbonaceous </a:t>
            </a:r>
            <a:r>
              <a:rPr lang="en-US" sz="1200" b="0" i="0" u="none" strike="noStrike" kern="1200" dirty="0" err="1">
                <a:solidFill>
                  <a:schemeClr val="tx1"/>
                </a:solidFill>
                <a:effectLst/>
                <a:latin typeface="+mn-lt"/>
                <a:ea typeface="+mn-ea"/>
                <a:cs typeface="+mn-cs"/>
              </a:rPr>
              <a:t>chondrites</a:t>
            </a:r>
            <a:r>
              <a:rPr lang="en-US" sz="1200" b="0" i="0" u="none" strike="noStrike" kern="1200" dirty="0">
                <a:solidFill>
                  <a:schemeClr val="tx1"/>
                </a:solidFill>
                <a:effectLst/>
                <a:latin typeface="+mn-lt"/>
                <a:ea typeface="+mn-ea"/>
                <a:cs typeface="+mn-cs"/>
              </a:rPr>
              <a:t> and </a:t>
            </a:r>
            <a:r>
              <a:rPr lang="en-US" sz="1200" b="0" i="0" u="none" strike="noStrike" kern="1200" dirty="0" err="1">
                <a:solidFill>
                  <a:schemeClr val="tx1"/>
                </a:solidFill>
                <a:effectLst/>
                <a:latin typeface="+mn-lt"/>
                <a:ea typeface="+mn-ea"/>
                <a:cs typeface="+mn-cs"/>
              </a:rPr>
              <a:t>Theia's</a:t>
            </a:r>
            <a:r>
              <a:rPr lang="en-US" sz="1200" b="0" i="0" u="none" strike="noStrike" kern="1200" dirty="0">
                <a:solidFill>
                  <a:schemeClr val="tx1"/>
                </a:solidFill>
                <a:effectLst/>
                <a:latin typeface="+mn-lt"/>
                <a:ea typeface="+mn-ea"/>
                <a:cs typeface="+mn-cs"/>
              </a:rPr>
              <a:t> water dominated by water like that in </a:t>
            </a:r>
            <a:r>
              <a:rPr lang="en-US" sz="1200" b="0" i="0" u="none" strike="noStrike" kern="1200" dirty="0" err="1">
                <a:solidFill>
                  <a:schemeClr val="tx1"/>
                </a:solidFill>
                <a:effectLst/>
                <a:latin typeface="+mn-lt"/>
                <a:ea typeface="+mn-ea"/>
                <a:cs typeface="+mn-cs"/>
              </a:rPr>
              <a:t>enstatite</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chondrites</a:t>
            </a:r>
            <a:r>
              <a:rPr lang="en-US" sz="1200" b="0" i="0" u="none" strike="noStrike" kern="1200" dirty="0">
                <a:solidFill>
                  <a:schemeClr val="tx1"/>
                </a:solidFill>
                <a:effectLst/>
                <a:latin typeface="+mn-lt"/>
                <a:ea typeface="+mn-ea"/>
                <a:cs typeface="+mn-cs"/>
              </a:rPr>
              <a:t>. Measurements of water contents and D/H in </a:t>
            </a:r>
            <a:r>
              <a:rPr lang="en-US" sz="1200" b="0" i="0" u="none" strike="noStrike" kern="1200" dirty="0" err="1">
                <a:solidFill>
                  <a:schemeClr val="tx1"/>
                </a:solidFill>
                <a:effectLst/>
                <a:latin typeface="+mn-lt"/>
                <a:ea typeface="+mn-ea"/>
                <a:cs typeface="+mn-cs"/>
              </a:rPr>
              <a:t>enstatite</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chondrites</a:t>
            </a:r>
            <a:r>
              <a:rPr lang="en-US" sz="1200" b="0" i="0" u="none" strike="noStrike" kern="1200" dirty="0">
                <a:solidFill>
                  <a:schemeClr val="tx1"/>
                </a:solidFill>
                <a:effectLst/>
                <a:latin typeface="+mn-lt"/>
                <a:ea typeface="+mn-ea"/>
                <a:cs typeface="+mn-cs"/>
              </a:rPr>
              <a:t> vary widely, so there is some uncertainty in these initial values. The planetary bodies had to have formed rapidly in order to reach sizes large enough to accumulate an atmosphere while the solar nebula was still present. The nebula dissipated within about 3 million years of the formation of our Solar System.</a:t>
            </a:r>
            <a:endParaRPr lang="en-US" b="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
            </a:r>
            <a:br>
              <a:rPr lang="en-US" dirty="0"/>
            </a:br>
            <a:r>
              <a:rPr lang="en-US" b="1" dirty="0"/>
              <a:t>Reference:</a:t>
            </a:r>
            <a:r>
              <a:rPr lang="en-US" dirty="0"/>
              <a:t> </a:t>
            </a:r>
            <a:r>
              <a:rPr lang="en-US" sz="1200" b="0" i="0" u="none" strike="noStrike" kern="1200" dirty="0" err="1">
                <a:solidFill>
                  <a:schemeClr val="tx1"/>
                </a:solidFill>
                <a:effectLst/>
                <a:latin typeface="+mn-lt"/>
                <a:ea typeface="+mn-ea"/>
                <a:cs typeface="+mn-cs"/>
              </a:rPr>
              <a:t>Desch</a:t>
            </a:r>
            <a:r>
              <a:rPr lang="en-US" sz="1200" b="0" i="0" u="none" strike="noStrike" kern="1200" dirty="0">
                <a:solidFill>
                  <a:schemeClr val="tx1"/>
                </a:solidFill>
                <a:effectLst/>
                <a:latin typeface="+mn-lt"/>
                <a:ea typeface="+mn-ea"/>
                <a:cs typeface="+mn-cs"/>
              </a:rPr>
              <a:t>, Steven J. and Robinson, Katharine L. (2019) A Unified Model for Hydrogen in the Earth and Moon: No One Expects the </a:t>
            </a:r>
            <a:r>
              <a:rPr lang="en-US" sz="1200" b="0" i="0" u="none" strike="noStrike" kern="1200" dirty="0" err="1">
                <a:solidFill>
                  <a:schemeClr val="tx1"/>
                </a:solidFill>
                <a:effectLst/>
                <a:latin typeface="+mn-lt"/>
                <a:ea typeface="+mn-ea"/>
                <a:cs typeface="+mn-cs"/>
              </a:rPr>
              <a:t>Theia</a:t>
            </a:r>
            <a:r>
              <a:rPr lang="en-US" sz="1200" b="0" i="0" u="none" strike="noStrike" kern="1200" dirty="0">
                <a:solidFill>
                  <a:schemeClr val="tx1"/>
                </a:solidFill>
                <a:effectLst/>
                <a:latin typeface="+mn-lt"/>
                <a:ea typeface="+mn-ea"/>
                <a:cs typeface="+mn-cs"/>
              </a:rPr>
              <a:t> Contribution, </a:t>
            </a:r>
            <a:r>
              <a:rPr lang="en-US" sz="1200" b="0" i="1" u="none" strike="noStrike" kern="1200" dirty="0">
                <a:solidFill>
                  <a:schemeClr val="tx1"/>
                </a:solidFill>
                <a:effectLst/>
                <a:latin typeface="+mn-lt"/>
                <a:ea typeface="+mn-ea"/>
                <a:cs typeface="+mn-cs"/>
              </a:rPr>
              <a:t>Geochemistry,</a:t>
            </a:r>
            <a:r>
              <a:rPr lang="en-US" sz="1200" b="0" i="0" u="none" strike="noStrike" kern="1200" dirty="0">
                <a:solidFill>
                  <a:schemeClr val="tx1"/>
                </a:solidFill>
                <a:effectLst/>
                <a:latin typeface="+mn-lt"/>
                <a:ea typeface="+mn-ea"/>
                <a:cs typeface="+mn-cs"/>
              </a:rPr>
              <a:t> v. 79, </a:t>
            </a:r>
            <a:r>
              <a:rPr lang="en-US" sz="1200" b="0" i="0" u="none" strike="noStrike" kern="1200" dirty="0" err="1">
                <a:solidFill>
                  <a:schemeClr val="tx1"/>
                </a:solidFill>
                <a:effectLst/>
                <a:latin typeface="+mn-lt"/>
                <a:ea typeface="+mn-ea"/>
                <a:cs typeface="+mn-cs"/>
              </a:rPr>
              <a:t>doi</a:t>
            </a:r>
            <a:r>
              <a:rPr lang="en-US" sz="1200" b="0" i="0" u="none" strike="noStrike" kern="1200" dirty="0">
                <a:solidFill>
                  <a:schemeClr val="tx1"/>
                </a:solidFill>
                <a:effectLst/>
                <a:latin typeface="+mn-lt"/>
                <a:ea typeface="+mn-ea"/>
                <a:cs typeface="+mn-cs"/>
              </a:rPr>
              <a:t>: 10.1016/j.chemer.2019.125546.</a:t>
            </a:r>
            <a:endParaRPr lang="en-US" dirty="0"/>
          </a:p>
          <a:p>
            <a:endParaRPr lang="en-US" dirty="0"/>
          </a:p>
        </p:txBody>
      </p:sp>
      <p:sp>
        <p:nvSpPr>
          <p:cNvPr id="4" name="Slide Number Placeholder 3"/>
          <p:cNvSpPr>
            <a:spLocks noGrp="1"/>
          </p:cNvSpPr>
          <p:nvPr>
            <p:ph type="sldNum" sz="quarter" idx="10"/>
          </p:nvPr>
        </p:nvSpPr>
        <p:spPr/>
        <p:txBody>
          <a:bodyPr/>
          <a:lstStyle/>
          <a:p>
            <a:fld id="{242314B8-A45C-4C93-B39F-2BD16A14E826}" type="slidenum">
              <a:rPr lang="en-US" altLang="en-US" smtClean="0"/>
              <a:pPr/>
              <a:t>2</a:t>
            </a:fld>
            <a:endParaRPr lang="en-US" altLang="en-US"/>
          </a:p>
        </p:txBody>
      </p:sp>
    </p:spTree>
    <p:extLst>
      <p:ext uri="{BB962C8B-B14F-4D97-AF65-F5344CB8AC3E}">
        <p14:creationId xmlns:p14="http://schemas.microsoft.com/office/powerpoint/2010/main" val="1176657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Figure Caption: </a:t>
            </a:r>
            <a:r>
              <a:rPr lang="en-US" sz="1200" b="1" i="0" u="none" strike="noStrike" kern="1200" dirty="0">
                <a:solidFill>
                  <a:schemeClr val="tx1"/>
                </a:solidFill>
                <a:effectLst/>
                <a:latin typeface="+mn-lt"/>
                <a:ea typeface="+mn-ea"/>
                <a:cs typeface="+mn-cs"/>
              </a:rPr>
              <a:t>Stage 2 — Planet Evolution</a:t>
            </a:r>
            <a:r>
              <a:rPr lang="en-US" sz="1200" b="0" i="0" u="none" strike="noStrike" kern="1200" dirty="0">
                <a:solidFill>
                  <a:schemeClr val="tx1"/>
                </a:solidFill>
                <a:effectLst/>
                <a:latin typeface="+mn-lt"/>
                <a:ea typeface="+mn-ea"/>
                <a:cs typeface="+mn-cs"/>
              </a:rPr>
              <a:t> </a:t>
            </a:r>
            <a:r>
              <a:rPr lang="en-US" dirty="0"/>
              <a:t/>
            </a:r>
            <a:br>
              <a:rPr lang="en-US" dirty="0"/>
            </a:br>
            <a:r>
              <a:rPr lang="en-US" sz="1200" b="0" i="0" u="none" strike="noStrike" kern="1200" dirty="0">
                <a:solidFill>
                  <a:schemeClr val="tx1"/>
                </a:solidFill>
                <a:effectLst/>
                <a:latin typeface="+mn-lt"/>
                <a:ea typeface="+mn-ea"/>
                <a:cs typeface="+mn-cs"/>
              </a:rPr>
              <a:t>Solar nebula gas is captured by both </a:t>
            </a:r>
            <a:r>
              <a:rPr lang="en-US" sz="1200" b="0" i="0" u="none" strike="noStrike" kern="1200" dirty="0" err="1">
                <a:solidFill>
                  <a:schemeClr val="tx1"/>
                </a:solidFill>
                <a:effectLst/>
                <a:latin typeface="+mn-lt"/>
                <a:ea typeface="+mn-ea"/>
                <a:cs typeface="+mn-cs"/>
              </a:rPr>
              <a:t>Theia</a:t>
            </a:r>
            <a:r>
              <a:rPr lang="en-US" sz="1200" b="0" i="0" u="none" strike="noStrike" kern="1200" dirty="0">
                <a:solidFill>
                  <a:schemeClr val="tx1"/>
                </a:solidFill>
                <a:effectLst/>
                <a:latin typeface="+mn-lt"/>
                <a:ea typeface="+mn-ea"/>
                <a:cs typeface="+mn-cs"/>
              </a:rPr>
              <a:t> and Proto-Earth. The gas is composed mostly of hydrogen, which dissolved in the molten silicate mantle, a process that </a:t>
            </a:r>
            <a:r>
              <a:rPr lang="en-US" sz="1200" b="0" i="0" u="none" strike="noStrike" kern="1200" dirty="0" err="1">
                <a:solidFill>
                  <a:schemeClr val="tx1"/>
                </a:solidFill>
                <a:effectLst/>
                <a:latin typeface="+mn-lt"/>
                <a:ea typeface="+mn-ea"/>
                <a:cs typeface="+mn-cs"/>
              </a:rPr>
              <a:t>cosmochemists</a:t>
            </a:r>
            <a:r>
              <a:rPr lang="en-US" sz="1200" b="0" i="0" u="none" strike="noStrike" kern="1200" dirty="0">
                <a:solidFill>
                  <a:schemeClr val="tx1"/>
                </a:solidFill>
                <a:effectLst/>
                <a:latin typeface="+mn-lt"/>
                <a:ea typeface="+mn-ea"/>
                <a:cs typeface="+mn-cs"/>
              </a:rPr>
              <a:t> call </a:t>
            </a:r>
            <a:r>
              <a:rPr lang="en-US" sz="1200" b="0" i="0" u="none" strike="noStrike" kern="1200" dirty="0" err="1">
                <a:solidFill>
                  <a:schemeClr val="tx1"/>
                </a:solidFill>
                <a:effectLst/>
                <a:latin typeface="+mn-lt"/>
                <a:ea typeface="+mn-ea"/>
                <a:cs typeface="+mn-cs"/>
              </a:rPr>
              <a:t>ingassing</a:t>
            </a:r>
            <a:r>
              <a:rPr lang="en-US" sz="1200" b="0" i="0" u="none" strike="noStrike" kern="1200" dirty="0">
                <a:solidFill>
                  <a:schemeClr val="tx1"/>
                </a:solidFill>
                <a:effectLst/>
                <a:latin typeface="+mn-lt"/>
                <a:ea typeface="+mn-ea"/>
                <a:cs typeface="+mn-cs"/>
              </a:rPr>
              <a:t>. Because the hydrogen has a very low D/H ratio, dissolution of the nebula hydrogen lowers the </a:t>
            </a:r>
            <a:r>
              <a:rPr lang="en-US" sz="1200" b="0" i="0" u="none" strike="noStrike" kern="1200" dirty="0" err="1">
                <a:solidFill>
                  <a:schemeClr val="tx1"/>
                </a:solidFill>
                <a:effectLst/>
                <a:latin typeface="+mn-lt"/>
                <a:ea typeface="+mn-ea"/>
                <a:cs typeface="+mn-cs"/>
              </a:rPr>
              <a:t>δD</a:t>
            </a:r>
            <a:r>
              <a:rPr lang="en-US" sz="1200" b="0" i="0" u="none" strike="noStrike" kern="1200" dirty="0">
                <a:solidFill>
                  <a:schemeClr val="tx1"/>
                </a:solidFill>
                <a:effectLst/>
                <a:latin typeface="+mn-lt"/>
                <a:ea typeface="+mn-ea"/>
                <a:cs typeface="+mn-cs"/>
              </a:rPr>
              <a:t> in the mantles of both bodies, but more so in Theia because of its smaller initial amount of H</a:t>
            </a:r>
            <a:r>
              <a:rPr lang="en-US" sz="1200" b="0" i="0" u="none" strike="noStrike" kern="1200" baseline="-25000" dirty="0">
                <a:solidFill>
                  <a:schemeClr val="tx1"/>
                </a:solidFill>
                <a:effectLst/>
                <a:latin typeface="+mn-lt"/>
                <a:ea typeface="+mn-ea"/>
                <a:cs typeface="+mn-cs"/>
              </a:rPr>
              <a:t>2</a:t>
            </a:r>
            <a:r>
              <a:rPr lang="en-US" sz="1200" b="0" i="0" u="none" strike="noStrike" kern="1200" dirty="0">
                <a:solidFill>
                  <a:schemeClr val="tx1"/>
                </a:solidFill>
                <a:effectLst/>
                <a:latin typeface="+mn-lt"/>
                <a:ea typeface="+mn-ea"/>
                <a:cs typeface="+mn-cs"/>
              </a:rPr>
              <a:t>O. An interesting additional effect is that considerable silicon (Si) is reduced in </a:t>
            </a:r>
            <a:r>
              <a:rPr lang="en-US" sz="1200" b="0" i="0" u="none" strike="noStrike" kern="1200" dirty="0" err="1">
                <a:solidFill>
                  <a:schemeClr val="tx1"/>
                </a:solidFill>
                <a:effectLst/>
                <a:latin typeface="+mn-lt"/>
                <a:ea typeface="+mn-ea"/>
                <a:cs typeface="+mn-cs"/>
              </a:rPr>
              <a:t>Theia</a:t>
            </a:r>
            <a:r>
              <a:rPr lang="en-US" sz="1200" b="0" i="0" u="none" strike="noStrike" kern="1200" dirty="0">
                <a:solidFill>
                  <a:schemeClr val="tx1"/>
                </a:solidFill>
                <a:effectLst/>
                <a:latin typeface="+mn-lt"/>
                <a:ea typeface="+mn-ea"/>
                <a:cs typeface="+mn-cs"/>
              </a:rPr>
              <a:t> because the </a:t>
            </a:r>
            <a:r>
              <a:rPr lang="en-US" sz="1200" b="0" i="0" u="none" strike="noStrike" kern="1200" dirty="0" err="1">
                <a:solidFill>
                  <a:schemeClr val="tx1"/>
                </a:solidFill>
                <a:effectLst/>
                <a:latin typeface="+mn-lt"/>
                <a:ea typeface="+mn-ea"/>
                <a:cs typeface="+mn-cs"/>
              </a:rPr>
              <a:t>enstatite</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chondrite</a:t>
            </a:r>
            <a:r>
              <a:rPr lang="en-US" sz="1200" b="0" i="0" u="none" strike="noStrike" kern="1200" dirty="0">
                <a:solidFill>
                  <a:schemeClr val="tx1"/>
                </a:solidFill>
                <a:effectLst/>
                <a:latin typeface="+mn-lt"/>
                <a:ea typeface="+mn-ea"/>
                <a:cs typeface="+mn-cs"/>
              </a:rPr>
              <a:t> starting material is so reducing and hydrogen (also a </a:t>
            </a:r>
            <a:r>
              <a:rPr lang="en-US" sz="1200" b="0" i="0" u="none" strike="noStrike" kern="1200" dirty="0" err="1">
                <a:solidFill>
                  <a:schemeClr val="tx1"/>
                </a:solidFill>
                <a:effectLst/>
                <a:latin typeface="+mn-lt"/>
                <a:ea typeface="+mn-ea"/>
                <a:cs typeface="+mn-cs"/>
              </a:rPr>
              <a:t>reductant</a:t>
            </a:r>
            <a:r>
              <a:rPr lang="en-US" sz="1200" b="0" i="0" u="none" strike="noStrike" kern="1200" dirty="0">
                <a:solidFill>
                  <a:schemeClr val="tx1"/>
                </a:solidFill>
                <a:effectLst/>
                <a:latin typeface="+mn-lt"/>
                <a:ea typeface="+mn-ea"/>
                <a:cs typeface="+mn-cs"/>
              </a:rPr>
              <a:t>) was added to it. This also raises the amount of iron left in the silicate mantle. The </a:t>
            </a:r>
            <a:r>
              <a:rPr lang="en-US" sz="1200" b="0" i="0" u="none" strike="noStrike" kern="1200" dirty="0" err="1">
                <a:solidFill>
                  <a:schemeClr val="tx1"/>
                </a:solidFill>
                <a:effectLst/>
                <a:latin typeface="+mn-lt"/>
                <a:ea typeface="+mn-ea"/>
                <a:cs typeface="+mn-cs"/>
              </a:rPr>
              <a:t>δD</a:t>
            </a:r>
            <a:r>
              <a:rPr lang="en-US" sz="1200" b="0" i="0" u="none" strike="noStrike" kern="1200" dirty="0">
                <a:solidFill>
                  <a:schemeClr val="tx1"/>
                </a:solidFill>
                <a:effectLst/>
                <a:latin typeface="+mn-lt"/>
                <a:ea typeface="+mn-ea"/>
                <a:cs typeface="+mn-cs"/>
              </a:rPr>
              <a:t> in parts of the Earth could have been as low as -220 parts per </a:t>
            </a:r>
            <a:r>
              <a:rPr lang="en-US" sz="1200" b="0" i="0" u="none" strike="noStrike" kern="1200" dirty="0" smtClean="0">
                <a:solidFill>
                  <a:schemeClr val="tx1"/>
                </a:solidFill>
                <a:effectLst/>
                <a:latin typeface="+mn-lt"/>
                <a:ea typeface="+mn-ea"/>
                <a:cs typeface="+mn-cs"/>
              </a:rPr>
              <a:t>thousand, </a:t>
            </a:r>
            <a:r>
              <a:rPr lang="en-US" sz="1200" b="0" i="0" u="none" strike="noStrike" kern="1200" dirty="0">
                <a:solidFill>
                  <a:schemeClr val="tx1"/>
                </a:solidFill>
                <a:effectLst/>
                <a:latin typeface="+mn-lt"/>
                <a:ea typeface="+mn-ea"/>
                <a:cs typeface="+mn-cs"/>
              </a:rPr>
              <a:t>not unlike regions identified by work on basaltic lavas derived from the deep mantle (see </a:t>
            </a:r>
            <a:r>
              <a:rPr lang="en-US" sz="1200" b="1" i="0" u="none" strike="noStrike" kern="1200" dirty="0">
                <a:solidFill>
                  <a:schemeClr val="tx1"/>
                </a:solidFill>
                <a:effectLst/>
                <a:latin typeface="+mn-lt"/>
                <a:ea typeface="+mn-ea"/>
                <a:cs typeface="+mn-cs"/>
              </a:rPr>
              <a:t>PSRD</a:t>
            </a:r>
            <a:r>
              <a:rPr lang="en-US" sz="1200" b="0" i="0" u="none" strike="noStrike" kern="1200" dirty="0">
                <a:solidFill>
                  <a:schemeClr val="tx1"/>
                </a:solidFill>
                <a:effectLst/>
                <a:latin typeface="+mn-lt"/>
                <a:ea typeface="+mn-ea"/>
                <a:cs typeface="+mn-cs"/>
              </a:rPr>
              <a:t> article</a:t>
            </a:r>
            <a:r>
              <a:rPr lang="en-US" sz="1200" b="0" i="0" u="none" strike="noStrike" kern="1200" dirty="0" smtClean="0">
                <a:solidFill>
                  <a:schemeClr val="tx1"/>
                </a:solidFill>
                <a:effectLst/>
                <a:latin typeface="+mn-lt"/>
                <a:ea typeface="+mn-ea"/>
                <a:cs typeface="+mn-cs"/>
              </a:rPr>
              <a:t>: Primeval Water in the Earth. </a:t>
            </a:r>
            <a:r>
              <a:rPr lang="en-US" sz="1200" b="0" i="0" u="none" strike="noStrike" kern="1200" dirty="0" err="1" smtClean="0">
                <a:solidFill>
                  <a:schemeClr val="tx1"/>
                </a:solidFill>
                <a:effectLst/>
                <a:latin typeface="+mn-lt"/>
                <a:ea typeface="+mn-ea"/>
                <a:cs typeface="+mn-cs"/>
              </a:rPr>
              <a:t>www.psrd.hawaii.edu</a:t>
            </a:r>
            <a:r>
              <a:rPr lang="en-US" sz="1200" b="0" i="0" u="none" strike="noStrike"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Nov15/Earth-primeval-</a:t>
            </a:r>
            <a:r>
              <a:rPr lang="en-US" sz="1200" kern="1200" dirty="0" err="1" smtClean="0">
                <a:solidFill>
                  <a:schemeClr val="tx1"/>
                </a:solidFill>
                <a:effectLst/>
                <a:latin typeface="+mn-lt"/>
                <a:ea typeface="+mn-ea"/>
                <a:cs typeface="+mn-cs"/>
              </a:rPr>
              <a:t>water.html</a:t>
            </a:r>
            <a:endParaRPr lang="en-US" sz="1200" b="0" i="0" u="none" strike="noStrike" kern="120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
            </a:r>
            <a:br>
              <a:rPr lang="en-US" dirty="0"/>
            </a:br>
            <a:r>
              <a:rPr lang="en-US" b="1" dirty="0"/>
              <a:t>Reference:</a:t>
            </a:r>
            <a:r>
              <a:rPr lang="en-US" dirty="0"/>
              <a:t> </a:t>
            </a:r>
            <a:r>
              <a:rPr lang="en-US" sz="1200" b="0" i="0" u="none" strike="noStrike" kern="1200" dirty="0" err="1">
                <a:solidFill>
                  <a:schemeClr val="tx1"/>
                </a:solidFill>
                <a:effectLst/>
                <a:latin typeface="+mn-lt"/>
                <a:ea typeface="+mn-ea"/>
                <a:cs typeface="+mn-cs"/>
              </a:rPr>
              <a:t>Desch</a:t>
            </a:r>
            <a:r>
              <a:rPr lang="en-US" sz="1200" b="0" i="0" u="none" strike="noStrike" kern="1200" dirty="0">
                <a:solidFill>
                  <a:schemeClr val="tx1"/>
                </a:solidFill>
                <a:effectLst/>
                <a:latin typeface="+mn-lt"/>
                <a:ea typeface="+mn-ea"/>
                <a:cs typeface="+mn-cs"/>
              </a:rPr>
              <a:t>, Steven J. and Robinson, Katharine L. (2019) A Unified Model for Hydrogen in the Earth and Moon: No One Expects the </a:t>
            </a:r>
            <a:r>
              <a:rPr lang="en-US" sz="1200" b="0" i="0" u="none" strike="noStrike" kern="1200" dirty="0" err="1">
                <a:solidFill>
                  <a:schemeClr val="tx1"/>
                </a:solidFill>
                <a:effectLst/>
                <a:latin typeface="+mn-lt"/>
                <a:ea typeface="+mn-ea"/>
                <a:cs typeface="+mn-cs"/>
              </a:rPr>
              <a:t>Theia</a:t>
            </a:r>
            <a:r>
              <a:rPr lang="en-US" sz="1200" b="0" i="0" u="none" strike="noStrike" kern="1200" dirty="0">
                <a:solidFill>
                  <a:schemeClr val="tx1"/>
                </a:solidFill>
                <a:effectLst/>
                <a:latin typeface="+mn-lt"/>
                <a:ea typeface="+mn-ea"/>
                <a:cs typeface="+mn-cs"/>
              </a:rPr>
              <a:t> Contribution, </a:t>
            </a:r>
            <a:r>
              <a:rPr lang="en-US" sz="1200" b="0" i="1" u="none" strike="noStrike" kern="1200" dirty="0">
                <a:solidFill>
                  <a:schemeClr val="tx1"/>
                </a:solidFill>
                <a:effectLst/>
                <a:latin typeface="+mn-lt"/>
                <a:ea typeface="+mn-ea"/>
                <a:cs typeface="+mn-cs"/>
              </a:rPr>
              <a:t>Geochemistry,</a:t>
            </a:r>
            <a:r>
              <a:rPr lang="en-US" sz="1200" b="0" i="0" u="none" strike="noStrike" kern="1200" dirty="0">
                <a:solidFill>
                  <a:schemeClr val="tx1"/>
                </a:solidFill>
                <a:effectLst/>
                <a:latin typeface="+mn-lt"/>
                <a:ea typeface="+mn-ea"/>
                <a:cs typeface="+mn-cs"/>
              </a:rPr>
              <a:t> v. 79, </a:t>
            </a:r>
            <a:r>
              <a:rPr lang="en-US" sz="1200" b="0" i="0" u="none" strike="noStrike" kern="1200" dirty="0" err="1">
                <a:solidFill>
                  <a:schemeClr val="tx1"/>
                </a:solidFill>
                <a:effectLst/>
                <a:latin typeface="+mn-lt"/>
                <a:ea typeface="+mn-ea"/>
                <a:cs typeface="+mn-cs"/>
              </a:rPr>
              <a:t>doi</a:t>
            </a:r>
            <a:r>
              <a:rPr lang="en-US" sz="1200" b="0" i="0" u="none" strike="noStrike" kern="1200" dirty="0">
                <a:solidFill>
                  <a:schemeClr val="tx1"/>
                </a:solidFill>
                <a:effectLst/>
                <a:latin typeface="+mn-lt"/>
                <a:ea typeface="+mn-ea"/>
                <a:cs typeface="+mn-cs"/>
              </a:rPr>
              <a:t>: 10.1016/j.chemer.2019.125546.</a:t>
            </a:r>
            <a:endParaRPr lang="en-US" dirty="0"/>
          </a:p>
          <a:p>
            <a:endParaRPr lang="en-US" dirty="0"/>
          </a:p>
        </p:txBody>
      </p:sp>
      <p:sp>
        <p:nvSpPr>
          <p:cNvPr id="4" name="Slide Number Placeholder 3"/>
          <p:cNvSpPr>
            <a:spLocks noGrp="1"/>
          </p:cNvSpPr>
          <p:nvPr>
            <p:ph type="sldNum" sz="quarter" idx="10"/>
          </p:nvPr>
        </p:nvSpPr>
        <p:spPr/>
        <p:txBody>
          <a:bodyPr/>
          <a:lstStyle/>
          <a:p>
            <a:fld id="{242314B8-A45C-4C93-B39F-2BD16A14E826}" type="slidenum">
              <a:rPr lang="en-US" altLang="en-US" smtClean="0"/>
              <a:pPr/>
              <a:t>3</a:t>
            </a:fld>
            <a:endParaRPr lang="en-US" altLang="en-US"/>
          </a:p>
        </p:txBody>
      </p:sp>
    </p:spTree>
    <p:extLst>
      <p:ext uri="{BB962C8B-B14F-4D97-AF65-F5344CB8AC3E}">
        <p14:creationId xmlns:p14="http://schemas.microsoft.com/office/powerpoint/2010/main" val="706400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Figure Caption: </a:t>
            </a:r>
            <a:r>
              <a:rPr lang="en-US" sz="1200" b="1" i="0" u="none" strike="noStrike" kern="1200" dirty="0">
                <a:solidFill>
                  <a:schemeClr val="tx1"/>
                </a:solidFill>
                <a:effectLst/>
                <a:latin typeface="+mn-lt"/>
                <a:ea typeface="+mn-ea"/>
                <a:cs typeface="+mn-cs"/>
              </a:rPr>
              <a:t>Stage 3 — Giant Impact</a:t>
            </a:r>
            <a:r>
              <a:rPr lang="en-US" sz="1200" b="0" i="0" u="none" strike="noStrike" kern="1200" dirty="0">
                <a:solidFill>
                  <a:schemeClr val="tx1"/>
                </a:solidFill>
                <a:effectLst/>
                <a:latin typeface="+mn-lt"/>
                <a:ea typeface="+mn-ea"/>
                <a:cs typeface="+mn-cs"/>
              </a:rPr>
              <a:t> </a:t>
            </a:r>
            <a:r>
              <a:rPr lang="en-US" dirty="0"/>
              <a:t/>
            </a:r>
            <a:br>
              <a:rPr lang="en-US" dirty="0"/>
            </a:br>
            <a:r>
              <a:rPr lang="en-US" sz="1200" b="0" i="0" u="none" strike="noStrike" kern="1200" dirty="0" err="1">
                <a:solidFill>
                  <a:schemeClr val="tx1"/>
                </a:solidFill>
                <a:effectLst/>
                <a:latin typeface="+mn-lt"/>
                <a:ea typeface="+mn-ea"/>
                <a:cs typeface="+mn-cs"/>
              </a:rPr>
              <a:t>Desch</a:t>
            </a:r>
            <a:r>
              <a:rPr lang="en-US" sz="1200" b="0" i="0" u="none" strike="noStrike" kern="1200" dirty="0">
                <a:solidFill>
                  <a:schemeClr val="tx1"/>
                </a:solidFill>
                <a:effectLst/>
                <a:latin typeface="+mn-lt"/>
                <a:ea typeface="+mn-ea"/>
                <a:cs typeface="+mn-cs"/>
              </a:rPr>
              <a:t> and Robinson considered two cases of the Giant Impact model. In one case, called merger (developed by Robin </a:t>
            </a:r>
            <a:r>
              <a:rPr lang="en-US" sz="1200" b="0" i="0" u="none" strike="noStrike" kern="1200" dirty="0" err="1">
                <a:solidFill>
                  <a:schemeClr val="tx1"/>
                </a:solidFill>
                <a:effectLst/>
                <a:latin typeface="+mn-lt"/>
                <a:ea typeface="+mn-ea"/>
                <a:cs typeface="+mn-cs"/>
              </a:rPr>
              <a:t>Canup</a:t>
            </a:r>
            <a:r>
              <a:rPr lang="en-US" sz="1200" b="0" i="0" u="none" strike="noStrike" kern="1200" dirty="0">
                <a:solidFill>
                  <a:schemeClr val="tx1"/>
                </a:solidFill>
                <a:effectLst/>
                <a:latin typeface="+mn-lt"/>
                <a:ea typeface="+mn-ea"/>
                <a:cs typeface="+mn-cs"/>
              </a:rPr>
              <a:t>, Southwest Research Institute, Boulder), the metallic cores merge and the mantles mix substantially. In the other case nicknamed hit and run (developed by Andreas </a:t>
            </a:r>
            <a:r>
              <a:rPr lang="en-US" sz="1200" b="0" i="0" u="none" strike="noStrike" kern="1200" dirty="0" err="1">
                <a:solidFill>
                  <a:schemeClr val="tx1"/>
                </a:solidFill>
                <a:effectLst/>
                <a:latin typeface="+mn-lt"/>
                <a:ea typeface="+mn-ea"/>
                <a:cs typeface="+mn-cs"/>
              </a:rPr>
              <a:t>Reufer</a:t>
            </a:r>
            <a:r>
              <a:rPr lang="en-US" sz="1200" b="0" i="0" u="none" strike="noStrike" kern="1200" dirty="0">
                <a:solidFill>
                  <a:schemeClr val="tx1"/>
                </a:solidFill>
                <a:effectLst/>
                <a:latin typeface="+mn-lt"/>
                <a:ea typeface="+mn-ea"/>
                <a:cs typeface="+mn-cs"/>
              </a:rPr>
              <a:t>, University of Bern, Switzerland, and colleagues), the mantles mix and the cores merge, but some of </a:t>
            </a:r>
            <a:r>
              <a:rPr lang="en-US" sz="1200" b="0" i="0" u="none" strike="noStrike" kern="1200" dirty="0" err="1">
                <a:solidFill>
                  <a:schemeClr val="tx1"/>
                </a:solidFill>
                <a:effectLst/>
                <a:latin typeface="+mn-lt"/>
                <a:ea typeface="+mn-ea"/>
                <a:cs typeface="+mn-cs"/>
              </a:rPr>
              <a:t>Theia</a:t>
            </a:r>
            <a:r>
              <a:rPr lang="en-US" sz="1200" b="0" i="0" u="none" strike="noStrike" kern="1200" dirty="0">
                <a:solidFill>
                  <a:schemeClr val="tx1"/>
                </a:solidFill>
                <a:effectLst/>
                <a:latin typeface="+mn-lt"/>
                <a:ea typeface="+mn-ea"/>
                <a:cs typeface="+mn-cs"/>
              </a:rPr>
              <a:t> is lost.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
            </a:r>
            <a:br>
              <a:rPr lang="en-US" dirty="0"/>
            </a:br>
            <a:r>
              <a:rPr lang="en-US" b="1" dirty="0"/>
              <a:t>Reference:</a:t>
            </a:r>
            <a:r>
              <a:rPr lang="en-US" dirty="0"/>
              <a:t> </a:t>
            </a:r>
            <a:r>
              <a:rPr lang="en-US" sz="1200" b="0" i="0" u="none" strike="noStrike" kern="1200" dirty="0" err="1">
                <a:solidFill>
                  <a:schemeClr val="tx1"/>
                </a:solidFill>
                <a:effectLst/>
                <a:latin typeface="+mn-lt"/>
                <a:ea typeface="+mn-ea"/>
                <a:cs typeface="+mn-cs"/>
              </a:rPr>
              <a:t>Desch</a:t>
            </a:r>
            <a:r>
              <a:rPr lang="en-US" sz="1200" b="0" i="0" u="none" strike="noStrike" kern="1200" dirty="0">
                <a:solidFill>
                  <a:schemeClr val="tx1"/>
                </a:solidFill>
                <a:effectLst/>
                <a:latin typeface="+mn-lt"/>
                <a:ea typeface="+mn-ea"/>
                <a:cs typeface="+mn-cs"/>
              </a:rPr>
              <a:t>, Steven J. and Robinson, Katharine L. (2019) A Unified Model for Hydrogen in the Earth and Moon: No One Expects the </a:t>
            </a:r>
            <a:r>
              <a:rPr lang="en-US" sz="1200" b="0" i="0" u="none" strike="noStrike" kern="1200" dirty="0" err="1">
                <a:solidFill>
                  <a:schemeClr val="tx1"/>
                </a:solidFill>
                <a:effectLst/>
                <a:latin typeface="+mn-lt"/>
                <a:ea typeface="+mn-ea"/>
                <a:cs typeface="+mn-cs"/>
              </a:rPr>
              <a:t>Theia</a:t>
            </a:r>
            <a:r>
              <a:rPr lang="en-US" sz="1200" b="0" i="0" u="none" strike="noStrike" kern="1200" dirty="0">
                <a:solidFill>
                  <a:schemeClr val="tx1"/>
                </a:solidFill>
                <a:effectLst/>
                <a:latin typeface="+mn-lt"/>
                <a:ea typeface="+mn-ea"/>
                <a:cs typeface="+mn-cs"/>
              </a:rPr>
              <a:t> Contribution, </a:t>
            </a:r>
            <a:r>
              <a:rPr lang="en-US" sz="1200" b="0" i="1" u="none" strike="noStrike" kern="1200" dirty="0">
                <a:solidFill>
                  <a:schemeClr val="tx1"/>
                </a:solidFill>
                <a:effectLst/>
                <a:latin typeface="+mn-lt"/>
                <a:ea typeface="+mn-ea"/>
                <a:cs typeface="+mn-cs"/>
              </a:rPr>
              <a:t>Geochemistry,</a:t>
            </a:r>
            <a:r>
              <a:rPr lang="en-US" sz="1200" b="0" i="0" u="none" strike="noStrike" kern="1200" dirty="0">
                <a:solidFill>
                  <a:schemeClr val="tx1"/>
                </a:solidFill>
                <a:effectLst/>
                <a:latin typeface="+mn-lt"/>
                <a:ea typeface="+mn-ea"/>
                <a:cs typeface="+mn-cs"/>
              </a:rPr>
              <a:t> v. 79, </a:t>
            </a:r>
            <a:r>
              <a:rPr lang="en-US" sz="1200" b="0" i="0" u="none" strike="noStrike" kern="1200" dirty="0" err="1">
                <a:solidFill>
                  <a:schemeClr val="tx1"/>
                </a:solidFill>
                <a:effectLst/>
                <a:latin typeface="+mn-lt"/>
                <a:ea typeface="+mn-ea"/>
                <a:cs typeface="+mn-cs"/>
              </a:rPr>
              <a:t>doi</a:t>
            </a:r>
            <a:r>
              <a:rPr lang="en-US" sz="1200" b="0" i="0" u="none" strike="noStrike" kern="1200" dirty="0">
                <a:solidFill>
                  <a:schemeClr val="tx1"/>
                </a:solidFill>
                <a:effectLst/>
                <a:latin typeface="+mn-lt"/>
                <a:ea typeface="+mn-ea"/>
                <a:cs typeface="+mn-cs"/>
              </a:rPr>
              <a:t>: 10.1016/j.chemer.2019.125546.</a:t>
            </a:r>
            <a:endParaRPr lang="en-US" dirty="0"/>
          </a:p>
          <a:p>
            <a:endParaRPr lang="en-US" dirty="0"/>
          </a:p>
        </p:txBody>
      </p:sp>
      <p:sp>
        <p:nvSpPr>
          <p:cNvPr id="4" name="Slide Number Placeholder 3"/>
          <p:cNvSpPr>
            <a:spLocks noGrp="1"/>
          </p:cNvSpPr>
          <p:nvPr>
            <p:ph type="sldNum" sz="quarter" idx="10"/>
          </p:nvPr>
        </p:nvSpPr>
        <p:spPr/>
        <p:txBody>
          <a:bodyPr/>
          <a:lstStyle/>
          <a:p>
            <a:fld id="{242314B8-A45C-4C93-B39F-2BD16A14E826}" type="slidenum">
              <a:rPr lang="en-US" altLang="en-US" smtClean="0"/>
              <a:pPr/>
              <a:t>4</a:t>
            </a:fld>
            <a:endParaRPr lang="en-US" altLang="en-US"/>
          </a:p>
        </p:txBody>
      </p:sp>
    </p:spTree>
    <p:extLst>
      <p:ext uri="{BB962C8B-B14F-4D97-AF65-F5344CB8AC3E}">
        <p14:creationId xmlns:p14="http://schemas.microsoft.com/office/powerpoint/2010/main" val="1477187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Figure Caption: </a:t>
            </a:r>
            <a:r>
              <a:rPr lang="en-US" sz="1200" b="1" i="0" u="none" strike="noStrike" kern="1200" dirty="0">
                <a:solidFill>
                  <a:schemeClr val="tx1"/>
                </a:solidFill>
                <a:effectLst/>
                <a:latin typeface="+mn-lt"/>
                <a:ea typeface="+mn-ea"/>
                <a:cs typeface="+mn-cs"/>
              </a:rPr>
              <a:t>Stage 4 — Final Products</a:t>
            </a:r>
            <a:r>
              <a:rPr lang="en-US" sz="1200" b="0" i="0" u="none" strike="noStrike" kern="1200" dirty="0">
                <a:solidFill>
                  <a:schemeClr val="tx1"/>
                </a:solidFill>
                <a:effectLst/>
                <a:latin typeface="+mn-lt"/>
                <a:ea typeface="+mn-ea"/>
                <a:cs typeface="+mn-cs"/>
              </a:rPr>
              <a:t> </a:t>
            </a:r>
            <a:r>
              <a:rPr lang="en-US" dirty="0"/>
              <a:t/>
            </a:r>
            <a:br>
              <a:rPr lang="en-US" dirty="0"/>
            </a:br>
            <a:r>
              <a:rPr lang="en-US" sz="1200" b="0" i="0" u="none" strike="noStrike" kern="1200" dirty="0">
                <a:solidFill>
                  <a:schemeClr val="tx1"/>
                </a:solidFill>
                <a:effectLst/>
                <a:latin typeface="+mn-lt"/>
                <a:ea typeface="+mn-ea"/>
                <a:cs typeface="+mn-cs"/>
              </a:rPr>
              <a:t>In both scenarios for the giant impact, the Moon ends up with less H</a:t>
            </a:r>
            <a:r>
              <a:rPr lang="en-US" sz="1200" b="0" i="0" u="none" strike="noStrike" kern="1200" baseline="-25000" dirty="0">
                <a:solidFill>
                  <a:schemeClr val="tx1"/>
                </a:solidFill>
                <a:effectLst/>
                <a:latin typeface="+mn-lt"/>
                <a:ea typeface="+mn-ea"/>
                <a:cs typeface="+mn-cs"/>
              </a:rPr>
              <a:t>2</a:t>
            </a:r>
            <a:r>
              <a:rPr lang="en-US" sz="1200" b="0" i="0" u="none" strike="noStrike" kern="1200" dirty="0">
                <a:solidFill>
                  <a:schemeClr val="tx1"/>
                </a:solidFill>
                <a:effectLst/>
                <a:latin typeface="+mn-lt"/>
                <a:ea typeface="+mn-ea"/>
                <a:cs typeface="+mn-cs"/>
              </a:rPr>
              <a:t>O and lower average </a:t>
            </a:r>
            <a:r>
              <a:rPr lang="en-US" sz="1200" b="0" i="0" u="none" strike="noStrike" kern="1200" dirty="0" err="1">
                <a:solidFill>
                  <a:schemeClr val="tx1"/>
                </a:solidFill>
                <a:effectLst/>
                <a:latin typeface="+mn-lt"/>
                <a:ea typeface="+mn-ea"/>
                <a:cs typeface="+mn-cs"/>
              </a:rPr>
              <a:t>δD</a:t>
            </a:r>
            <a:r>
              <a:rPr lang="en-US" sz="1200" b="0" i="0" u="none" strike="noStrike" kern="1200" dirty="0">
                <a:solidFill>
                  <a:schemeClr val="tx1"/>
                </a:solidFill>
                <a:effectLst/>
                <a:latin typeface="+mn-lt"/>
                <a:ea typeface="+mn-ea"/>
                <a:cs typeface="+mn-cs"/>
              </a:rPr>
              <a:t> than does the Earth because the hypothesis assumes that </a:t>
            </a:r>
            <a:r>
              <a:rPr lang="en-US" sz="1200" b="0" i="0" u="none" strike="noStrike" kern="1200" dirty="0" err="1">
                <a:solidFill>
                  <a:schemeClr val="tx1"/>
                </a:solidFill>
                <a:effectLst/>
                <a:latin typeface="+mn-lt"/>
                <a:ea typeface="+mn-ea"/>
                <a:cs typeface="+mn-cs"/>
              </a:rPr>
              <a:t>Theia</a:t>
            </a:r>
            <a:r>
              <a:rPr lang="en-US" sz="1200" b="0" i="0" u="none" strike="noStrike" kern="1200" dirty="0">
                <a:solidFill>
                  <a:schemeClr val="tx1"/>
                </a:solidFill>
                <a:effectLst/>
                <a:latin typeface="+mn-lt"/>
                <a:ea typeface="+mn-ea"/>
                <a:cs typeface="+mn-cs"/>
              </a:rPr>
              <a:t> is large enough to </a:t>
            </a:r>
            <a:r>
              <a:rPr lang="en-US" sz="1200" b="0" i="0" u="none" strike="noStrike" kern="1200" dirty="0" err="1">
                <a:solidFill>
                  <a:schemeClr val="tx1"/>
                </a:solidFill>
                <a:effectLst/>
                <a:latin typeface="+mn-lt"/>
                <a:ea typeface="+mn-ea"/>
                <a:cs typeface="+mn-cs"/>
              </a:rPr>
              <a:t>ingas</a:t>
            </a:r>
            <a:r>
              <a:rPr lang="en-US" sz="1200" b="0" i="0" u="none" strike="noStrike" kern="1200" dirty="0">
                <a:solidFill>
                  <a:schemeClr val="tx1"/>
                </a:solidFill>
                <a:effectLst/>
                <a:latin typeface="+mn-lt"/>
                <a:ea typeface="+mn-ea"/>
                <a:cs typeface="+mn-cs"/>
              </a:rPr>
              <a:t> substantial amounts of nebula hydrogen that is almost devoid of deuterium. There must be some source of Earth building blocks that have such low </a:t>
            </a:r>
            <a:r>
              <a:rPr lang="en-US" sz="1200" b="0" i="0" u="none" strike="noStrike" kern="1200" dirty="0" err="1">
                <a:solidFill>
                  <a:schemeClr val="tx1"/>
                </a:solidFill>
                <a:effectLst/>
                <a:latin typeface="+mn-lt"/>
                <a:ea typeface="+mn-ea"/>
                <a:cs typeface="+mn-cs"/>
              </a:rPr>
              <a:t>δD</a:t>
            </a:r>
            <a:r>
              <a:rPr lang="en-US" sz="1200" b="0" i="0" u="none" strike="noStrike" kern="1200" dirty="0">
                <a:solidFill>
                  <a:schemeClr val="tx1"/>
                </a:solidFill>
                <a:effectLst/>
                <a:latin typeface="+mn-lt"/>
                <a:ea typeface="+mn-ea"/>
                <a:cs typeface="+mn-cs"/>
              </a:rPr>
              <a:t>, and a large </a:t>
            </a:r>
            <a:r>
              <a:rPr lang="en-US" sz="1200" b="0" i="0" u="none" strike="noStrike" kern="1200" dirty="0" err="1">
                <a:solidFill>
                  <a:schemeClr val="tx1"/>
                </a:solidFill>
                <a:effectLst/>
                <a:latin typeface="+mn-lt"/>
                <a:ea typeface="+mn-ea"/>
                <a:cs typeface="+mn-cs"/>
              </a:rPr>
              <a:t>Theia</a:t>
            </a:r>
            <a:r>
              <a:rPr lang="en-US" sz="1200" b="0" i="0" u="none" strike="noStrike" kern="1200" dirty="0">
                <a:solidFill>
                  <a:schemeClr val="tx1"/>
                </a:solidFill>
                <a:effectLst/>
                <a:latin typeface="+mn-lt"/>
                <a:ea typeface="+mn-ea"/>
                <a:cs typeface="+mn-cs"/>
              </a:rPr>
              <a:t> as suggested by </a:t>
            </a:r>
            <a:r>
              <a:rPr lang="en-US" sz="1200" b="0" i="0" u="none" strike="noStrike" kern="1200" dirty="0" err="1">
                <a:solidFill>
                  <a:schemeClr val="tx1"/>
                </a:solidFill>
                <a:effectLst/>
                <a:latin typeface="+mn-lt"/>
                <a:ea typeface="+mn-ea"/>
                <a:cs typeface="+mn-cs"/>
              </a:rPr>
              <a:t>Desch</a:t>
            </a:r>
            <a:r>
              <a:rPr lang="en-US" sz="1200" b="0" i="0" u="none" strike="noStrike" kern="1200" dirty="0">
                <a:solidFill>
                  <a:schemeClr val="tx1"/>
                </a:solidFill>
                <a:effectLst/>
                <a:latin typeface="+mn-lt"/>
                <a:ea typeface="+mn-ea"/>
                <a:cs typeface="+mn-cs"/>
              </a:rPr>
              <a:t> and Robinson fills the bill. The average </a:t>
            </a:r>
            <a:r>
              <a:rPr lang="en-US" sz="1200" b="0" i="0" u="none" strike="noStrike" kern="1200" dirty="0" err="1">
                <a:solidFill>
                  <a:schemeClr val="tx1"/>
                </a:solidFill>
                <a:effectLst/>
                <a:latin typeface="+mn-lt"/>
                <a:ea typeface="+mn-ea"/>
                <a:cs typeface="+mn-cs"/>
              </a:rPr>
              <a:t>δD</a:t>
            </a:r>
            <a:r>
              <a:rPr lang="en-US" sz="1200" b="0" i="0" u="none" strike="noStrike" kern="1200" dirty="0">
                <a:solidFill>
                  <a:schemeClr val="tx1"/>
                </a:solidFill>
                <a:effectLst/>
                <a:latin typeface="+mn-lt"/>
                <a:ea typeface="+mn-ea"/>
                <a:cs typeface="+mn-cs"/>
              </a:rPr>
              <a:t> in the lunar mantle is much higher than that in the regions of the lunar interior sampled by the quartz </a:t>
            </a:r>
            <a:r>
              <a:rPr lang="en-US" sz="1200" b="0" i="0" u="none" strike="noStrike" kern="1200" dirty="0" err="1">
                <a:solidFill>
                  <a:schemeClr val="tx1"/>
                </a:solidFill>
                <a:effectLst/>
                <a:latin typeface="+mn-lt"/>
                <a:ea typeface="+mn-ea"/>
                <a:cs typeface="+mn-cs"/>
              </a:rPr>
              <a:t>monzodiorites</a:t>
            </a:r>
            <a:r>
              <a:rPr lang="en-US" sz="1200" b="0" i="0" u="none" strike="noStrike" kern="1200" dirty="0">
                <a:solidFill>
                  <a:schemeClr val="tx1"/>
                </a:solidFill>
                <a:effectLst/>
                <a:latin typeface="+mn-lt"/>
                <a:ea typeface="+mn-ea"/>
                <a:cs typeface="+mn-cs"/>
              </a:rPr>
              <a:t> (QMDs), indicating that mixing of the mantles was not complete.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
            </a:r>
            <a:br>
              <a:rPr lang="en-US" dirty="0"/>
            </a:br>
            <a:r>
              <a:rPr lang="en-US" b="1" dirty="0"/>
              <a:t>Reference:</a:t>
            </a:r>
            <a:r>
              <a:rPr lang="en-US" dirty="0"/>
              <a:t> </a:t>
            </a:r>
            <a:r>
              <a:rPr lang="en-US" sz="1200" b="0" i="0" u="none" strike="noStrike" kern="1200" dirty="0" err="1">
                <a:solidFill>
                  <a:schemeClr val="tx1"/>
                </a:solidFill>
                <a:effectLst/>
                <a:latin typeface="+mn-lt"/>
                <a:ea typeface="+mn-ea"/>
                <a:cs typeface="+mn-cs"/>
              </a:rPr>
              <a:t>Desch</a:t>
            </a:r>
            <a:r>
              <a:rPr lang="en-US" sz="1200" b="0" i="0" u="none" strike="noStrike" kern="1200" dirty="0">
                <a:solidFill>
                  <a:schemeClr val="tx1"/>
                </a:solidFill>
                <a:effectLst/>
                <a:latin typeface="+mn-lt"/>
                <a:ea typeface="+mn-ea"/>
                <a:cs typeface="+mn-cs"/>
              </a:rPr>
              <a:t>, Steven J. and Robinson, Katharine L. (2019) A Unified Model for Hydrogen in the Earth and Moon: No One Expects the </a:t>
            </a:r>
            <a:r>
              <a:rPr lang="en-US" sz="1200" b="0" i="0" u="none" strike="noStrike" kern="1200" dirty="0" err="1">
                <a:solidFill>
                  <a:schemeClr val="tx1"/>
                </a:solidFill>
                <a:effectLst/>
                <a:latin typeface="+mn-lt"/>
                <a:ea typeface="+mn-ea"/>
                <a:cs typeface="+mn-cs"/>
              </a:rPr>
              <a:t>Theia</a:t>
            </a:r>
            <a:r>
              <a:rPr lang="en-US" sz="1200" b="0" i="0" u="none" strike="noStrike" kern="1200" dirty="0">
                <a:solidFill>
                  <a:schemeClr val="tx1"/>
                </a:solidFill>
                <a:effectLst/>
                <a:latin typeface="+mn-lt"/>
                <a:ea typeface="+mn-ea"/>
                <a:cs typeface="+mn-cs"/>
              </a:rPr>
              <a:t> Contribution, </a:t>
            </a:r>
            <a:r>
              <a:rPr lang="en-US" sz="1200" b="0" i="1" u="none" strike="noStrike" kern="1200" dirty="0">
                <a:solidFill>
                  <a:schemeClr val="tx1"/>
                </a:solidFill>
                <a:effectLst/>
                <a:latin typeface="+mn-lt"/>
                <a:ea typeface="+mn-ea"/>
                <a:cs typeface="+mn-cs"/>
              </a:rPr>
              <a:t>Geochemistry,</a:t>
            </a:r>
            <a:r>
              <a:rPr lang="en-US" sz="1200" b="0" i="0" u="none" strike="noStrike" kern="1200" dirty="0">
                <a:solidFill>
                  <a:schemeClr val="tx1"/>
                </a:solidFill>
                <a:effectLst/>
                <a:latin typeface="+mn-lt"/>
                <a:ea typeface="+mn-ea"/>
                <a:cs typeface="+mn-cs"/>
              </a:rPr>
              <a:t> v. 79, </a:t>
            </a:r>
            <a:r>
              <a:rPr lang="en-US" sz="1200" b="0" i="0" u="none" strike="noStrike" kern="1200" dirty="0" err="1">
                <a:solidFill>
                  <a:schemeClr val="tx1"/>
                </a:solidFill>
                <a:effectLst/>
                <a:latin typeface="+mn-lt"/>
                <a:ea typeface="+mn-ea"/>
                <a:cs typeface="+mn-cs"/>
              </a:rPr>
              <a:t>doi</a:t>
            </a:r>
            <a:r>
              <a:rPr lang="en-US" sz="1200" b="0" i="0" u="none" strike="noStrike" kern="1200" dirty="0">
                <a:solidFill>
                  <a:schemeClr val="tx1"/>
                </a:solidFill>
                <a:effectLst/>
                <a:latin typeface="+mn-lt"/>
                <a:ea typeface="+mn-ea"/>
                <a:cs typeface="+mn-cs"/>
              </a:rPr>
              <a:t>: 10.1016/j.chemer.2019.125546.</a:t>
            </a:r>
            <a:endParaRPr lang="en-US" dirty="0"/>
          </a:p>
          <a:p>
            <a:endParaRPr lang="en-US" dirty="0"/>
          </a:p>
        </p:txBody>
      </p:sp>
      <p:sp>
        <p:nvSpPr>
          <p:cNvPr id="4" name="Slide Number Placeholder 3"/>
          <p:cNvSpPr>
            <a:spLocks noGrp="1"/>
          </p:cNvSpPr>
          <p:nvPr>
            <p:ph type="sldNum" sz="quarter" idx="10"/>
          </p:nvPr>
        </p:nvSpPr>
        <p:spPr/>
        <p:txBody>
          <a:bodyPr/>
          <a:lstStyle/>
          <a:p>
            <a:fld id="{242314B8-A45C-4C93-B39F-2BD16A14E826}" type="slidenum">
              <a:rPr lang="en-US" altLang="en-US" smtClean="0"/>
              <a:pPr/>
              <a:t>5</a:t>
            </a:fld>
            <a:endParaRPr lang="en-US" altLang="en-US"/>
          </a:p>
        </p:txBody>
      </p:sp>
    </p:spTree>
    <p:extLst>
      <p:ext uri="{BB962C8B-B14F-4D97-AF65-F5344CB8AC3E}">
        <p14:creationId xmlns:p14="http://schemas.microsoft.com/office/powerpoint/2010/main" val="657276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C8193705-998D-419D-8376-30FE24308A7F}" type="datetimeFigureOut">
              <a:rPr lang="en-US"/>
              <a:pPr>
                <a:defRPr/>
              </a:pPr>
              <a:t>3/24/20</a:t>
            </a:fld>
            <a:endParaRPr lang="en-US"/>
          </a:p>
        </p:txBody>
      </p:sp>
      <p:sp>
        <p:nvSpPr>
          <p:cNvPr id="5" name="Footer Placeholder 4"/>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6D75D4D-3CC0-4908-B733-B08051E6027F}" type="slidenum">
              <a:rPr lang="en-US" altLang="en-US"/>
              <a:pPr/>
              <a:t>‹#›</a:t>
            </a:fld>
            <a:endParaRPr lang="en-US" altLang="en-US"/>
          </a:p>
        </p:txBody>
      </p:sp>
    </p:spTree>
    <p:extLst>
      <p:ext uri="{BB962C8B-B14F-4D97-AF65-F5344CB8AC3E}">
        <p14:creationId xmlns:p14="http://schemas.microsoft.com/office/powerpoint/2010/main" val="2264513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386E37DC-7666-402D-A552-40EB99AF7BC8}" type="datetimeFigureOut">
              <a:rPr lang="en-US"/>
              <a:pPr>
                <a:defRPr/>
              </a:pPr>
              <a:t>3/24/20</a:t>
            </a:fld>
            <a:endParaRPr lang="en-US"/>
          </a:p>
        </p:txBody>
      </p:sp>
      <p:sp>
        <p:nvSpPr>
          <p:cNvPr id="5" name="Footer Placeholder 4"/>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7B9FD863-D5CA-44A7-8F75-A5B339574F27}" type="slidenum">
              <a:rPr lang="en-US" altLang="en-US"/>
              <a:pPr/>
              <a:t>‹#›</a:t>
            </a:fld>
            <a:endParaRPr lang="en-US" altLang="en-US"/>
          </a:p>
        </p:txBody>
      </p:sp>
    </p:spTree>
    <p:extLst>
      <p:ext uri="{BB962C8B-B14F-4D97-AF65-F5344CB8AC3E}">
        <p14:creationId xmlns:p14="http://schemas.microsoft.com/office/powerpoint/2010/main" val="3872263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115E4484-21C8-4D49-8706-4E12B1EB7DE0}" type="datetimeFigureOut">
              <a:rPr lang="en-US"/>
              <a:pPr>
                <a:defRPr/>
              </a:pPr>
              <a:t>3/24/20</a:t>
            </a:fld>
            <a:endParaRPr lang="en-US"/>
          </a:p>
        </p:txBody>
      </p:sp>
      <p:sp>
        <p:nvSpPr>
          <p:cNvPr id="5" name="Footer Placeholder 4"/>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99D2410-52E7-405C-8443-5D85F8DB5B0B}" type="slidenum">
              <a:rPr lang="en-US" altLang="en-US"/>
              <a:pPr/>
              <a:t>‹#›</a:t>
            </a:fld>
            <a:endParaRPr lang="en-US" altLang="en-US"/>
          </a:p>
        </p:txBody>
      </p:sp>
    </p:spTree>
    <p:extLst>
      <p:ext uri="{BB962C8B-B14F-4D97-AF65-F5344CB8AC3E}">
        <p14:creationId xmlns:p14="http://schemas.microsoft.com/office/powerpoint/2010/main" val="1087630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5ACD9B17-0A7D-4E97-86AA-D5E41C71296E}" type="datetimeFigureOut">
              <a:rPr lang="en-US"/>
              <a:pPr>
                <a:defRPr/>
              </a:pPr>
              <a:t>3/24/20</a:t>
            </a:fld>
            <a:endParaRPr lang="en-US"/>
          </a:p>
        </p:txBody>
      </p:sp>
      <p:sp>
        <p:nvSpPr>
          <p:cNvPr id="5" name="Footer Placeholder 4"/>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F356F11E-5F92-4B6B-9163-6EE2BAACCC6F}" type="slidenum">
              <a:rPr lang="en-US" altLang="en-US"/>
              <a:pPr/>
              <a:t>‹#›</a:t>
            </a:fld>
            <a:endParaRPr lang="en-US" altLang="en-US"/>
          </a:p>
        </p:txBody>
      </p:sp>
    </p:spTree>
    <p:extLst>
      <p:ext uri="{BB962C8B-B14F-4D97-AF65-F5344CB8AC3E}">
        <p14:creationId xmlns:p14="http://schemas.microsoft.com/office/powerpoint/2010/main" val="328724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DAB4A432-AA02-4B8B-A06E-995F5DE6A384}" type="datetimeFigureOut">
              <a:rPr lang="en-US"/>
              <a:pPr>
                <a:defRPr/>
              </a:pPr>
              <a:t>3/24/20</a:t>
            </a:fld>
            <a:endParaRPr lang="en-US"/>
          </a:p>
        </p:txBody>
      </p:sp>
      <p:sp>
        <p:nvSpPr>
          <p:cNvPr id="5" name="Footer Placeholder 4"/>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A7ECC80-63BD-4257-85F4-CAE26128C6CA}" type="slidenum">
              <a:rPr lang="en-US" altLang="en-US"/>
              <a:pPr/>
              <a:t>‹#›</a:t>
            </a:fld>
            <a:endParaRPr lang="en-US" altLang="en-US"/>
          </a:p>
        </p:txBody>
      </p:sp>
    </p:spTree>
    <p:extLst>
      <p:ext uri="{BB962C8B-B14F-4D97-AF65-F5344CB8AC3E}">
        <p14:creationId xmlns:p14="http://schemas.microsoft.com/office/powerpoint/2010/main" val="901616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1555291D-D0D7-4C33-A6DE-166E0BBCC04C}" type="datetimeFigureOut">
              <a:rPr lang="en-US"/>
              <a:pPr>
                <a:defRPr/>
              </a:pPr>
              <a:t>3/24/20</a:t>
            </a:fld>
            <a:endParaRPr lang="en-US"/>
          </a:p>
        </p:txBody>
      </p:sp>
      <p:sp>
        <p:nvSpPr>
          <p:cNvPr id="6" name="Footer Placeholder 5"/>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4CDB448-5FB0-48A3-A92A-8A1C56E61BD0}" type="slidenum">
              <a:rPr lang="en-US" altLang="en-US"/>
              <a:pPr/>
              <a:t>‹#›</a:t>
            </a:fld>
            <a:endParaRPr lang="en-US" altLang="en-US"/>
          </a:p>
        </p:txBody>
      </p:sp>
    </p:spTree>
    <p:extLst>
      <p:ext uri="{BB962C8B-B14F-4D97-AF65-F5344CB8AC3E}">
        <p14:creationId xmlns:p14="http://schemas.microsoft.com/office/powerpoint/2010/main" val="127748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9F58B86E-481E-4A83-B673-816A2D09E9AF}" type="datetimeFigureOut">
              <a:rPr lang="en-US"/>
              <a:pPr>
                <a:defRPr/>
              </a:pPr>
              <a:t>3/24/20</a:t>
            </a:fld>
            <a:endParaRPr lang="en-US"/>
          </a:p>
        </p:txBody>
      </p:sp>
      <p:sp>
        <p:nvSpPr>
          <p:cNvPr id="8" name="Footer Placeholder 7"/>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AC6E7B8A-CF1E-4609-9843-1C918C1210D4}" type="slidenum">
              <a:rPr lang="en-US" altLang="en-US"/>
              <a:pPr/>
              <a:t>‹#›</a:t>
            </a:fld>
            <a:endParaRPr lang="en-US" altLang="en-US"/>
          </a:p>
        </p:txBody>
      </p:sp>
    </p:spTree>
    <p:extLst>
      <p:ext uri="{BB962C8B-B14F-4D97-AF65-F5344CB8AC3E}">
        <p14:creationId xmlns:p14="http://schemas.microsoft.com/office/powerpoint/2010/main" val="205848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96776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C3201AF0-43E8-4856-88B8-AF9232C32A0C}" type="datetimeFigureOut">
              <a:rPr lang="en-US"/>
              <a:pPr>
                <a:defRPr/>
              </a:pPr>
              <a:t>3/24/20</a:t>
            </a:fld>
            <a:endParaRPr lang="en-US"/>
          </a:p>
        </p:txBody>
      </p:sp>
      <p:sp>
        <p:nvSpPr>
          <p:cNvPr id="3" name="Footer Placeholder 2"/>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D1E3397-F4A7-4097-8579-3B2B2A3B9F03}" type="slidenum">
              <a:rPr lang="en-US" altLang="en-US"/>
              <a:pPr/>
              <a:t>‹#›</a:t>
            </a:fld>
            <a:endParaRPr lang="en-US" altLang="en-US"/>
          </a:p>
        </p:txBody>
      </p:sp>
    </p:spTree>
    <p:extLst>
      <p:ext uri="{BB962C8B-B14F-4D97-AF65-F5344CB8AC3E}">
        <p14:creationId xmlns:p14="http://schemas.microsoft.com/office/powerpoint/2010/main" val="387698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DE0AE130-4574-481F-9C02-72D3FB6DD0C8}" type="datetimeFigureOut">
              <a:rPr lang="en-US"/>
              <a:pPr>
                <a:defRPr/>
              </a:pPr>
              <a:t>3/24/20</a:t>
            </a:fld>
            <a:endParaRPr lang="en-US"/>
          </a:p>
        </p:txBody>
      </p:sp>
      <p:sp>
        <p:nvSpPr>
          <p:cNvPr id="6" name="Footer Placeholder 5"/>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8765C6B-5247-401C-B989-3FFB9A5B3810}" type="slidenum">
              <a:rPr lang="en-US" altLang="en-US"/>
              <a:pPr/>
              <a:t>‹#›</a:t>
            </a:fld>
            <a:endParaRPr lang="en-US" altLang="en-US"/>
          </a:p>
        </p:txBody>
      </p:sp>
    </p:spTree>
    <p:extLst>
      <p:ext uri="{BB962C8B-B14F-4D97-AF65-F5344CB8AC3E}">
        <p14:creationId xmlns:p14="http://schemas.microsoft.com/office/powerpoint/2010/main" val="402460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fld id="{4B6F9845-B08C-4FF8-BED3-114E685F0081}" type="datetimeFigureOut">
              <a:rPr lang="en-US"/>
              <a:pPr>
                <a:defRPr/>
              </a:pPr>
              <a:t>3/24/20</a:t>
            </a:fld>
            <a:endParaRPr lang="en-US"/>
          </a:p>
        </p:txBody>
      </p:sp>
      <p:sp>
        <p:nvSpPr>
          <p:cNvPr id="6" name="Footer Placeholder 5"/>
          <p:cNvSpPr>
            <a:spLocks noGrp="1"/>
          </p:cNvSpPr>
          <p:nvPr>
            <p:ph type="ftr" sz="quarter" idx="11"/>
          </p:nvPr>
        </p:nvSpPr>
        <p:spPr>
          <a:xfrm>
            <a:off x="5486400" y="6324600"/>
            <a:ext cx="2895600" cy="365125"/>
          </a:xfrm>
          <a:prstGeom prst="rect">
            <a:avLst/>
          </a:prstGeom>
        </p:spPr>
        <p:txBody>
          <a:bodyPr/>
          <a:lstStyle>
            <a:lvl1pPr eaLnBrk="1" hangingPunct="1">
              <a:defRPr>
                <a:latin typeface="Arial" charset="0"/>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9C85CE6-2EED-4DEB-82FD-0C0D5DE9480B}" type="slidenum">
              <a:rPr lang="en-US" altLang="en-US"/>
              <a:pPr/>
              <a:t>‹#›</a:t>
            </a:fld>
            <a:endParaRPr lang="en-US" altLang="en-US"/>
          </a:p>
        </p:txBody>
      </p:sp>
    </p:spTree>
    <p:extLst>
      <p:ext uri="{BB962C8B-B14F-4D97-AF65-F5344CB8AC3E}">
        <p14:creationId xmlns:p14="http://schemas.microsoft.com/office/powerpoint/2010/main" val="3690736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7" descr="PSRDpresents.gif"/>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81000" y="6477000"/>
            <a:ext cx="13335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Footer Placeholder 5"/>
          <p:cNvSpPr txBox="1">
            <a:spLocks/>
          </p:cNvSpPr>
          <p:nvPr/>
        </p:nvSpPr>
        <p:spPr bwMode="auto">
          <a:xfrm>
            <a:off x="4191000" y="6477000"/>
            <a:ext cx="4648200" cy="209550"/>
          </a:xfrm>
          <a:prstGeom prst="rect">
            <a:avLst/>
          </a:prstGeom>
          <a:noFill/>
          <a:ln>
            <a:no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dirty="0">
                <a:solidFill>
                  <a:schemeClr val="tx1">
                    <a:lumMod val="65000"/>
                    <a:lumOff val="35000"/>
                  </a:schemeClr>
                </a:solidFill>
                <a:cs typeface="Arial" charset="0"/>
              </a:rPr>
              <a:t>http://</a:t>
            </a:r>
            <a:r>
              <a:rPr lang="en-US" sz="1200" dirty="0" err="1">
                <a:solidFill>
                  <a:schemeClr val="tx1">
                    <a:lumMod val="65000"/>
                    <a:lumOff val="35000"/>
                  </a:schemeClr>
                </a:solidFill>
                <a:cs typeface="Arial" charset="0"/>
              </a:rPr>
              <a:t>www.psrd.hawaii.edu</a:t>
            </a:r>
            <a:r>
              <a:rPr lang="en-US" sz="1200" dirty="0">
                <a:solidFill>
                  <a:schemeClr val="tx1">
                    <a:lumMod val="65000"/>
                    <a:lumOff val="35000"/>
                  </a:schemeClr>
                </a:solidFill>
                <a:cs typeface="Arial" charset="0"/>
              </a:rPr>
              <a:t>/Mar20/moon-formation-</a:t>
            </a:r>
            <a:r>
              <a:rPr lang="en-US" sz="1200" dirty="0" err="1">
                <a:solidFill>
                  <a:schemeClr val="tx1">
                    <a:lumMod val="65000"/>
                    <a:lumOff val="35000"/>
                  </a:schemeClr>
                </a:solidFill>
                <a:cs typeface="Arial" charset="0"/>
              </a:rPr>
              <a:t>hydrogen.html</a:t>
            </a:r>
            <a:endParaRPr lang="en-US" sz="1200" dirty="0">
              <a:solidFill>
                <a:schemeClr val="tx1">
                  <a:lumMod val="65000"/>
                  <a:lumOff val="35000"/>
                </a:schemeClr>
              </a:solidFill>
              <a:cs typeface="Arial" charset="0"/>
            </a:endParaRPr>
          </a:p>
        </p:txBody>
      </p:sp>
    </p:spTree>
  </p:cSld>
  <p:clrMap bg1="lt1" tx1="dk1" bg2="lt2" tx2="dk2" accent1="accent1" accent2="accent2" accent3="accent3" accent4="accent4" accent5="accent5" accent6="accent6" hlink="hlink" folHlink="folHlink"/>
  <p:sldLayoutIdLst>
    <p:sldLayoutId id="2147485596" r:id="rId1"/>
    <p:sldLayoutId id="2147485597" r:id="rId2"/>
    <p:sldLayoutId id="2147485598" r:id="rId3"/>
    <p:sldLayoutId id="2147485599" r:id="rId4"/>
    <p:sldLayoutId id="2147485600" r:id="rId5"/>
    <p:sldLayoutId id="2147485595" r:id="rId6"/>
    <p:sldLayoutId id="2147485601" r:id="rId7"/>
    <p:sldLayoutId id="2147485602" r:id="rId8"/>
    <p:sldLayoutId id="2147485603" r:id="rId9"/>
    <p:sldLayoutId id="2147485604" r:id="rId10"/>
    <p:sldLayoutId id="2147485605" r:id="rId11"/>
  </p:sldLayoutIdLst>
  <p:txStyles>
    <p:titleStyle>
      <a:lvl1pPr algn="ctr" rtl="0" eaLnBrk="0" fontAlgn="base" hangingPunct="0">
        <a:spcBef>
          <a:spcPct val="0"/>
        </a:spcBef>
        <a:spcAft>
          <a:spcPct val="0"/>
        </a:spcAft>
        <a:defRPr sz="3200" kern="1200">
          <a:solidFill>
            <a:schemeClr val="tx1"/>
          </a:solidFill>
          <a:effectLst>
            <a:outerShdw blurRad="50800" dist="38100" algn="l" rotWithShape="0">
              <a:prstClr val="black">
                <a:alpha val="40000"/>
              </a:prstClr>
            </a:outerShdw>
          </a:effectLst>
          <a:latin typeface="Arial" pitchFamily="34" charset="0"/>
          <a:ea typeface="+mj-ea"/>
          <a:cs typeface="Arial"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3200">
          <a:solidFill>
            <a:schemeClr val="tx1"/>
          </a:solidFill>
          <a:latin typeface="Arial" charset="0"/>
          <a:cs typeface="Arial" charset="0"/>
        </a:defRPr>
      </a:lvl6pPr>
      <a:lvl7pPr marL="914400" algn="ctr" rtl="0" fontAlgn="base">
        <a:spcBef>
          <a:spcPct val="0"/>
        </a:spcBef>
        <a:spcAft>
          <a:spcPct val="0"/>
        </a:spcAft>
        <a:defRPr sz="3200">
          <a:solidFill>
            <a:schemeClr val="tx1"/>
          </a:solidFill>
          <a:latin typeface="Arial" charset="0"/>
          <a:cs typeface="Arial" charset="0"/>
        </a:defRPr>
      </a:lvl7pPr>
      <a:lvl8pPr marL="1371600" algn="ctr" rtl="0" fontAlgn="base">
        <a:spcBef>
          <a:spcPct val="0"/>
        </a:spcBef>
        <a:spcAft>
          <a:spcPct val="0"/>
        </a:spcAft>
        <a:defRPr sz="3200">
          <a:solidFill>
            <a:schemeClr val="tx1"/>
          </a:solidFill>
          <a:latin typeface="Arial" charset="0"/>
          <a:cs typeface="Arial" charset="0"/>
        </a:defRPr>
      </a:lvl8pPr>
      <a:lvl9pPr marL="1828800" algn="ctr" rtl="0" fontAlgn="base">
        <a:spcBef>
          <a:spcPct val="0"/>
        </a:spcBef>
        <a:spcAft>
          <a:spcPct val="0"/>
        </a:spcAft>
        <a:defRPr sz="32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Arial"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04800" y="162580"/>
            <a:ext cx="8610600" cy="830997"/>
          </a:xfrm>
          <a:prstGeom prst="rect">
            <a:avLst/>
          </a:prstGeom>
        </p:spPr>
        <p:txBody>
          <a:bodyPr wrap="square">
            <a:spAutoFit/>
          </a:bodyPr>
          <a:lstStyle/>
          <a:p>
            <a:pPr algn="ctr"/>
            <a:r>
              <a:rPr lang="en-US" sz="2400" b="1" dirty="0">
                <a:effectLst>
                  <a:outerShdw blurRad="38100" dist="38100" dir="2700000" algn="tl">
                    <a:srgbClr val="000000">
                      <a:alpha val="43137"/>
                    </a:srgbClr>
                  </a:outerShdw>
                </a:effectLst>
              </a:rPr>
              <a:t>Hydrogen Isotopes in Small Lunar Samples Provide Clues</a:t>
            </a:r>
          </a:p>
          <a:p>
            <a:pPr algn="ctr"/>
            <a:r>
              <a:rPr lang="en-US" sz="2400" b="1" dirty="0">
                <a:effectLst>
                  <a:outerShdw blurRad="38100" dist="38100" dir="2700000" algn="tl">
                    <a:srgbClr val="000000">
                      <a:alpha val="43137"/>
                    </a:srgbClr>
                  </a:outerShdw>
                </a:effectLst>
              </a:rPr>
              <a:t>to the Origin of the Earth and Moon</a:t>
            </a:r>
          </a:p>
        </p:txBody>
      </p:sp>
      <p:sp>
        <p:nvSpPr>
          <p:cNvPr id="14" name="TextBox 13"/>
          <p:cNvSpPr txBox="1"/>
          <p:nvPr/>
        </p:nvSpPr>
        <p:spPr>
          <a:xfrm>
            <a:off x="5029200" y="1219200"/>
            <a:ext cx="3657600" cy="4401205"/>
          </a:xfrm>
          <a:prstGeom prst="rect">
            <a:avLst/>
          </a:prstGeom>
          <a:solidFill>
            <a:srgbClr val="DCE6F2"/>
          </a:solidFill>
          <a:ln w="3175">
            <a:solidFill>
              <a:schemeClr val="tx2">
                <a:lumMod val="40000"/>
                <a:lumOff val="60000"/>
              </a:schemeClr>
            </a:solidFill>
          </a:ln>
        </p:spPr>
        <p:txBody>
          <a:bodyPr wrap="square" rtlCol="0">
            <a:spAutoFit/>
          </a:bodyPr>
          <a:lstStyle/>
          <a:p>
            <a:r>
              <a:rPr lang="en-US" sz="1400" dirty="0"/>
              <a:t>Apollo 15 QMD samples have exceptionally low D/H ratios (see blue-shaded area in the plot), distinctly lower than other types of lunar rocks (red-shaded area). </a:t>
            </a:r>
          </a:p>
          <a:p>
            <a:endParaRPr lang="en-US" sz="1400" dirty="0"/>
          </a:p>
          <a:p>
            <a:r>
              <a:rPr lang="en-US" sz="1400" dirty="0"/>
              <a:t>The QMD values are almost as low as the </a:t>
            </a:r>
            <a:r>
              <a:rPr lang="en-US" sz="1400" dirty="0" err="1"/>
              <a:t>δD</a:t>
            </a:r>
            <a:r>
              <a:rPr lang="en-US" sz="1400" dirty="0"/>
              <a:t> value of the solar nebula (shown by yellow-shaded band). Low D/H ratios of QMDs indicate that a distinctive region of the lunar mantle might contain materials from planetary bodies large enough to trap gas from the solar nebula.</a:t>
            </a:r>
          </a:p>
          <a:p>
            <a:r>
              <a:rPr lang="en-US" sz="1400" dirty="0"/>
              <a:t> </a:t>
            </a:r>
          </a:p>
          <a:p>
            <a:r>
              <a:rPr lang="en-US" sz="1400" dirty="0"/>
              <a:t>How was this unusual hydrogen component added to the Moon? </a:t>
            </a:r>
          </a:p>
          <a:p>
            <a:endParaRPr lang="en-US" sz="1400" dirty="0"/>
          </a:p>
          <a:p>
            <a:r>
              <a:rPr lang="en-US" sz="1400" dirty="0"/>
              <a:t>Researchers </a:t>
            </a:r>
            <a:r>
              <a:rPr lang="en-US" sz="1400" dirty="0" err="1"/>
              <a:t>Desch</a:t>
            </a:r>
            <a:r>
              <a:rPr lang="en-US" sz="1400" dirty="0"/>
              <a:t> and Robinson suggest that it was delivered by the collision between the proto-Earth and the Moon-forming </a:t>
            </a:r>
            <a:r>
              <a:rPr lang="en-US" sz="1400" dirty="0" err="1"/>
              <a:t>impactor</a:t>
            </a:r>
            <a:r>
              <a:rPr lang="en-US" sz="1400" dirty="0"/>
              <a:t>, often called </a:t>
            </a:r>
            <a:r>
              <a:rPr lang="en-US" sz="1400" dirty="0" err="1"/>
              <a:t>Theia</a:t>
            </a:r>
            <a:r>
              <a:rPr lang="en-US" sz="1400" dirty="0"/>
              <a:t>. </a:t>
            </a:r>
          </a:p>
        </p:txBody>
      </p:sp>
      <p:sp>
        <p:nvSpPr>
          <p:cNvPr id="12" name="TextBox 11"/>
          <p:cNvSpPr txBox="1"/>
          <p:nvPr/>
        </p:nvSpPr>
        <p:spPr>
          <a:xfrm>
            <a:off x="304800" y="5357336"/>
            <a:ext cx="4495800" cy="738664"/>
          </a:xfrm>
          <a:prstGeom prst="rect">
            <a:avLst/>
          </a:prstGeom>
          <a:solidFill>
            <a:srgbClr val="DCE6F2"/>
          </a:solidFill>
          <a:ln w="3175">
            <a:solidFill>
              <a:schemeClr val="tx2">
                <a:lumMod val="40000"/>
                <a:lumOff val="60000"/>
              </a:schemeClr>
            </a:solidFill>
          </a:ln>
        </p:spPr>
        <p:txBody>
          <a:bodyPr wrap="square" rtlCol="0">
            <a:spAutoFit/>
          </a:bodyPr>
          <a:lstStyle/>
          <a:p>
            <a:r>
              <a:rPr lang="en-US" sz="1400" dirty="0"/>
              <a:t>Apollo 15 samples that cooled slowly and crystallized in magma chambers below the lunar surface are called "quartz </a:t>
            </a:r>
            <a:r>
              <a:rPr lang="en-US" sz="1400" dirty="0" err="1"/>
              <a:t>monzodiorites</a:t>
            </a:r>
            <a:r>
              <a:rPr lang="en-US" sz="1400" dirty="0"/>
              <a:t>”, nicknamed QMDs.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342" y="1120646"/>
            <a:ext cx="4502258" cy="3947251"/>
          </a:xfrm>
          <a:prstGeom prst="rect">
            <a:avLst/>
          </a:prstGeom>
        </p:spPr>
      </p:pic>
    </p:spTree>
    <p:extLst>
      <p:ext uri="{BB962C8B-B14F-4D97-AF65-F5344CB8AC3E}">
        <p14:creationId xmlns:p14="http://schemas.microsoft.com/office/powerpoint/2010/main" val="1589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04800" y="162580"/>
            <a:ext cx="8610600" cy="830997"/>
          </a:xfrm>
          <a:prstGeom prst="rect">
            <a:avLst/>
          </a:prstGeom>
        </p:spPr>
        <p:txBody>
          <a:bodyPr wrap="square">
            <a:spAutoFit/>
          </a:bodyPr>
          <a:lstStyle/>
          <a:p>
            <a:pPr algn="ctr"/>
            <a:r>
              <a:rPr lang="en-US" sz="2400" b="1" dirty="0">
                <a:effectLst>
                  <a:outerShdw blurRad="38100" dist="38100" dir="2700000" algn="tl">
                    <a:srgbClr val="000000">
                      <a:alpha val="43137"/>
                    </a:srgbClr>
                  </a:outerShdw>
                </a:effectLst>
              </a:rPr>
              <a:t>Hydrogen Isotopes in Small Lunar Samples Provide Clues</a:t>
            </a:r>
          </a:p>
          <a:p>
            <a:pPr algn="ctr"/>
            <a:r>
              <a:rPr lang="en-US" sz="2400" b="1" dirty="0">
                <a:effectLst>
                  <a:outerShdw blurRad="38100" dist="38100" dir="2700000" algn="tl">
                    <a:srgbClr val="000000">
                      <a:alpha val="43137"/>
                    </a:srgbClr>
                  </a:outerShdw>
                </a:effectLst>
              </a:rPr>
              <a:t>to the Origin of the Earth and Moon</a:t>
            </a:r>
          </a:p>
        </p:txBody>
      </p:sp>
      <p:sp>
        <p:nvSpPr>
          <p:cNvPr id="12" name="TextBox 11"/>
          <p:cNvSpPr txBox="1"/>
          <p:nvPr/>
        </p:nvSpPr>
        <p:spPr>
          <a:xfrm>
            <a:off x="307382" y="1025865"/>
            <a:ext cx="8608017" cy="1538883"/>
          </a:xfrm>
          <a:prstGeom prst="rect">
            <a:avLst/>
          </a:prstGeom>
          <a:solidFill>
            <a:srgbClr val="DCE6F2"/>
          </a:solidFill>
          <a:ln w="3175">
            <a:solidFill>
              <a:schemeClr val="tx2">
                <a:lumMod val="40000"/>
                <a:lumOff val="60000"/>
              </a:schemeClr>
            </a:solidFill>
          </a:ln>
        </p:spPr>
        <p:txBody>
          <a:bodyPr wrap="square" rtlCol="0">
            <a:spAutoFit/>
          </a:bodyPr>
          <a:lstStyle/>
          <a:p>
            <a:pPr algn="ctr"/>
            <a:r>
              <a:rPr lang="en-US" sz="1600" dirty="0"/>
              <a:t>The </a:t>
            </a:r>
            <a:r>
              <a:rPr lang="en-US" sz="1600" dirty="0" err="1"/>
              <a:t>Desch</a:t>
            </a:r>
            <a:r>
              <a:rPr lang="en-US" sz="1600" dirty="0"/>
              <a:t>-Robinson model is an excellent illustration of how measured geochemical data can be combined with models of planet formation and the chemistry inferred for the solar nebula to test ideas for how the Moon formed. </a:t>
            </a:r>
          </a:p>
          <a:p>
            <a:pPr algn="ctr"/>
            <a:endParaRPr lang="en-US" sz="1400" dirty="0"/>
          </a:p>
          <a:p>
            <a:pPr algn="ctr"/>
            <a:r>
              <a:rPr lang="en-US" sz="1600" b="1" dirty="0"/>
              <a:t>Four-stage overview of the model of how water with ultra-low D/H occurs in pockets inside the Moon.</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20787"/>
            <a:ext cx="9144000" cy="2788227"/>
          </a:xfrm>
          <a:prstGeom prst="rect">
            <a:avLst/>
          </a:prstGeom>
        </p:spPr>
      </p:pic>
      <p:sp>
        <p:nvSpPr>
          <p:cNvPr id="4" name="TextBox 3"/>
          <p:cNvSpPr txBox="1"/>
          <p:nvPr/>
        </p:nvSpPr>
        <p:spPr>
          <a:xfrm>
            <a:off x="304800" y="2602468"/>
            <a:ext cx="3236784" cy="369332"/>
          </a:xfrm>
          <a:prstGeom prst="rect">
            <a:avLst/>
          </a:prstGeom>
          <a:noFill/>
        </p:spPr>
        <p:txBody>
          <a:bodyPr wrap="none" rtlCol="0">
            <a:spAutoFit/>
          </a:bodyPr>
          <a:lstStyle/>
          <a:p>
            <a:r>
              <a:rPr lang="en-US" b="1" dirty="0"/>
              <a:t>Stage 1 — Initial Conditions</a:t>
            </a:r>
            <a:endParaRPr lang="en-US" dirty="0"/>
          </a:p>
        </p:txBody>
      </p:sp>
    </p:spTree>
    <p:extLst>
      <p:ext uri="{BB962C8B-B14F-4D97-AF65-F5344CB8AC3E}">
        <p14:creationId xmlns:p14="http://schemas.microsoft.com/office/powerpoint/2010/main" val="53862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04800" y="162580"/>
            <a:ext cx="8610600" cy="830997"/>
          </a:xfrm>
          <a:prstGeom prst="rect">
            <a:avLst/>
          </a:prstGeom>
        </p:spPr>
        <p:txBody>
          <a:bodyPr wrap="square">
            <a:spAutoFit/>
          </a:bodyPr>
          <a:lstStyle/>
          <a:p>
            <a:pPr algn="ctr"/>
            <a:r>
              <a:rPr lang="en-US" sz="2400" b="1" dirty="0">
                <a:effectLst>
                  <a:outerShdw blurRad="38100" dist="38100" dir="2700000" algn="tl">
                    <a:srgbClr val="000000">
                      <a:alpha val="43137"/>
                    </a:srgbClr>
                  </a:outerShdw>
                </a:effectLst>
              </a:rPr>
              <a:t>Hydrogen Isotopes in Small Lunar Samples Provide Clues</a:t>
            </a:r>
          </a:p>
          <a:p>
            <a:pPr algn="ctr"/>
            <a:r>
              <a:rPr lang="en-US" sz="2400" b="1" dirty="0">
                <a:effectLst>
                  <a:outerShdw blurRad="38100" dist="38100" dir="2700000" algn="tl">
                    <a:srgbClr val="000000">
                      <a:alpha val="43137"/>
                    </a:srgbClr>
                  </a:outerShdw>
                </a:effectLst>
              </a:rPr>
              <a:t>to the Origin of the Earth and Moon</a:t>
            </a:r>
          </a:p>
        </p:txBody>
      </p:sp>
      <p:sp>
        <p:nvSpPr>
          <p:cNvPr id="12" name="TextBox 11"/>
          <p:cNvSpPr txBox="1"/>
          <p:nvPr/>
        </p:nvSpPr>
        <p:spPr>
          <a:xfrm>
            <a:off x="307382" y="1025865"/>
            <a:ext cx="8608017" cy="1169551"/>
          </a:xfrm>
          <a:prstGeom prst="rect">
            <a:avLst/>
          </a:prstGeom>
          <a:solidFill>
            <a:srgbClr val="DCE6F2"/>
          </a:solidFill>
          <a:ln w="3175">
            <a:solidFill>
              <a:schemeClr val="tx2">
                <a:lumMod val="40000"/>
                <a:lumOff val="60000"/>
              </a:schemeClr>
            </a:solidFill>
          </a:ln>
        </p:spPr>
        <p:txBody>
          <a:bodyPr wrap="square" rtlCol="0">
            <a:spAutoFit/>
          </a:bodyPr>
          <a:lstStyle/>
          <a:p>
            <a:pPr algn="ctr"/>
            <a:r>
              <a:rPr lang="en-US" sz="1400" dirty="0"/>
              <a:t>The </a:t>
            </a:r>
            <a:r>
              <a:rPr lang="en-US" sz="1400" dirty="0" err="1"/>
              <a:t>Desch</a:t>
            </a:r>
            <a:r>
              <a:rPr lang="en-US" sz="1400" dirty="0"/>
              <a:t>-Robinson model is an excellent illustration of how measured geochemical data can be combined with models of planet formation and the chemistry inferred for the solar nebula to test ideas for how the Moon formed. </a:t>
            </a:r>
          </a:p>
          <a:p>
            <a:pPr algn="ctr"/>
            <a:endParaRPr lang="en-US" sz="1400" dirty="0"/>
          </a:p>
          <a:p>
            <a:pPr algn="ctr"/>
            <a:r>
              <a:rPr lang="en-US" sz="1400" dirty="0"/>
              <a:t>Four-stage overview of the model of how water with ultra-low D/H occurs in pockets inside the Moon.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38905"/>
            <a:ext cx="9144000" cy="2788227"/>
          </a:xfrm>
          <a:prstGeom prst="rect">
            <a:avLst/>
          </a:prstGeom>
        </p:spPr>
      </p:pic>
      <p:sp>
        <p:nvSpPr>
          <p:cNvPr id="6" name="TextBox 5">
            <a:extLst>
              <a:ext uri="{FF2B5EF4-FFF2-40B4-BE49-F238E27FC236}">
                <a16:creationId xmlns:a16="http://schemas.microsoft.com/office/drawing/2014/main" xmlns="" id="{4B69E7A0-FE11-4EA7-8E7B-D5C7625C1217}"/>
              </a:ext>
            </a:extLst>
          </p:cNvPr>
          <p:cNvSpPr txBox="1"/>
          <p:nvPr/>
        </p:nvSpPr>
        <p:spPr>
          <a:xfrm>
            <a:off x="307382" y="1025865"/>
            <a:ext cx="8608017" cy="1538883"/>
          </a:xfrm>
          <a:prstGeom prst="rect">
            <a:avLst/>
          </a:prstGeom>
          <a:solidFill>
            <a:srgbClr val="DCE6F2"/>
          </a:solidFill>
          <a:ln w="3175">
            <a:solidFill>
              <a:schemeClr val="tx2">
                <a:lumMod val="40000"/>
                <a:lumOff val="60000"/>
              </a:schemeClr>
            </a:solidFill>
          </a:ln>
        </p:spPr>
        <p:txBody>
          <a:bodyPr wrap="square" rtlCol="0">
            <a:spAutoFit/>
          </a:bodyPr>
          <a:lstStyle/>
          <a:p>
            <a:pPr algn="ctr"/>
            <a:r>
              <a:rPr lang="en-US" sz="1600" dirty="0"/>
              <a:t>The </a:t>
            </a:r>
            <a:r>
              <a:rPr lang="en-US" sz="1600" dirty="0" err="1"/>
              <a:t>Desch</a:t>
            </a:r>
            <a:r>
              <a:rPr lang="en-US" sz="1600" dirty="0"/>
              <a:t>-Robinson model is an excellent illustration of how measured geochemical data can be combined with models of planet formation and the chemistry inferred for the solar nebula to test ideas for how the Moon formed. </a:t>
            </a:r>
          </a:p>
          <a:p>
            <a:pPr algn="ctr"/>
            <a:endParaRPr lang="en-US" sz="1400" dirty="0"/>
          </a:p>
          <a:p>
            <a:pPr algn="ctr"/>
            <a:r>
              <a:rPr lang="en-US" sz="1600" b="1" dirty="0"/>
              <a:t>Four-stage overview of the model of how water with ultra-low D/H occurs in pockets inside the Moon.</a:t>
            </a:r>
          </a:p>
        </p:txBody>
      </p:sp>
      <p:sp>
        <p:nvSpPr>
          <p:cNvPr id="4" name="TextBox 3"/>
          <p:cNvSpPr txBox="1"/>
          <p:nvPr/>
        </p:nvSpPr>
        <p:spPr>
          <a:xfrm>
            <a:off x="304800" y="2602468"/>
            <a:ext cx="3172663" cy="369332"/>
          </a:xfrm>
          <a:prstGeom prst="rect">
            <a:avLst/>
          </a:prstGeom>
          <a:noFill/>
        </p:spPr>
        <p:txBody>
          <a:bodyPr wrap="none" rtlCol="0">
            <a:spAutoFit/>
          </a:bodyPr>
          <a:lstStyle/>
          <a:p>
            <a:r>
              <a:rPr lang="en-US" b="1" dirty="0"/>
              <a:t>Stage 2 — Planet Evolution</a:t>
            </a:r>
            <a:endParaRPr lang="en-US" dirty="0"/>
          </a:p>
        </p:txBody>
      </p:sp>
    </p:spTree>
    <p:extLst>
      <p:ext uri="{BB962C8B-B14F-4D97-AF65-F5344CB8AC3E}">
        <p14:creationId xmlns:p14="http://schemas.microsoft.com/office/powerpoint/2010/main" val="732182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04800" y="162580"/>
            <a:ext cx="8610600" cy="830997"/>
          </a:xfrm>
          <a:prstGeom prst="rect">
            <a:avLst/>
          </a:prstGeom>
        </p:spPr>
        <p:txBody>
          <a:bodyPr wrap="square">
            <a:spAutoFit/>
          </a:bodyPr>
          <a:lstStyle/>
          <a:p>
            <a:pPr algn="ctr"/>
            <a:r>
              <a:rPr lang="en-US" sz="2400" b="1" dirty="0">
                <a:effectLst>
                  <a:outerShdw blurRad="38100" dist="38100" dir="2700000" algn="tl">
                    <a:srgbClr val="000000">
                      <a:alpha val="43137"/>
                    </a:srgbClr>
                  </a:outerShdw>
                </a:effectLst>
              </a:rPr>
              <a:t>Hydrogen Isotopes in Small Lunar Samples Provide Clues</a:t>
            </a:r>
          </a:p>
          <a:p>
            <a:pPr algn="ctr"/>
            <a:r>
              <a:rPr lang="en-US" sz="2400" b="1" dirty="0">
                <a:effectLst>
                  <a:outerShdw blurRad="38100" dist="38100" dir="2700000" algn="tl">
                    <a:srgbClr val="000000">
                      <a:alpha val="43137"/>
                    </a:srgbClr>
                  </a:outerShdw>
                </a:effectLst>
              </a:rPr>
              <a:t>to the Origin of the Earth and Moon</a:t>
            </a:r>
          </a:p>
        </p:txBody>
      </p:sp>
      <p:sp>
        <p:nvSpPr>
          <p:cNvPr id="12" name="TextBox 11"/>
          <p:cNvSpPr txBox="1"/>
          <p:nvPr/>
        </p:nvSpPr>
        <p:spPr>
          <a:xfrm>
            <a:off x="307382" y="1025865"/>
            <a:ext cx="8608017" cy="1169551"/>
          </a:xfrm>
          <a:prstGeom prst="rect">
            <a:avLst/>
          </a:prstGeom>
          <a:solidFill>
            <a:srgbClr val="DCE6F2"/>
          </a:solidFill>
          <a:ln w="3175">
            <a:solidFill>
              <a:schemeClr val="tx2">
                <a:lumMod val="40000"/>
                <a:lumOff val="60000"/>
              </a:schemeClr>
            </a:solidFill>
          </a:ln>
        </p:spPr>
        <p:txBody>
          <a:bodyPr wrap="square" rtlCol="0">
            <a:spAutoFit/>
          </a:bodyPr>
          <a:lstStyle/>
          <a:p>
            <a:pPr algn="ctr"/>
            <a:r>
              <a:rPr lang="en-US" sz="1400" dirty="0"/>
              <a:t>The </a:t>
            </a:r>
            <a:r>
              <a:rPr lang="en-US" sz="1400" dirty="0" err="1"/>
              <a:t>Desch</a:t>
            </a:r>
            <a:r>
              <a:rPr lang="en-US" sz="1400" dirty="0"/>
              <a:t>-Robinson model is an excellent illustration of how measured geochemical data can be combined with models of planet formation and the chemistry inferred for the solar nebula to test ideas for how the Moon formed. </a:t>
            </a:r>
          </a:p>
          <a:p>
            <a:pPr algn="ctr"/>
            <a:endParaRPr lang="en-US" sz="1400" dirty="0"/>
          </a:p>
          <a:p>
            <a:pPr algn="ctr"/>
            <a:r>
              <a:rPr lang="en-US" sz="1400" dirty="0"/>
              <a:t>Four-stage overview of the model of how water with ultra-low D/H occurs in pockets inside the Moon.</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19400"/>
            <a:ext cx="9144000" cy="2788227"/>
          </a:xfrm>
          <a:prstGeom prst="rect">
            <a:avLst/>
          </a:prstGeom>
        </p:spPr>
      </p:pic>
      <p:sp>
        <p:nvSpPr>
          <p:cNvPr id="7" name="TextBox 6">
            <a:extLst>
              <a:ext uri="{FF2B5EF4-FFF2-40B4-BE49-F238E27FC236}">
                <a16:creationId xmlns:a16="http://schemas.microsoft.com/office/drawing/2014/main" xmlns="" id="{FCFD7C38-4BB4-4E6C-9279-5A3C2056DC2E}"/>
              </a:ext>
            </a:extLst>
          </p:cNvPr>
          <p:cNvSpPr txBox="1"/>
          <p:nvPr/>
        </p:nvSpPr>
        <p:spPr>
          <a:xfrm>
            <a:off x="307382" y="1025865"/>
            <a:ext cx="8608017" cy="1538883"/>
          </a:xfrm>
          <a:prstGeom prst="rect">
            <a:avLst/>
          </a:prstGeom>
          <a:solidFill>
            <a:srgbClr val="DCE6F2"/>
          </a:solidFill>
          <a:ln w="3175">
            <a:solidFill>
              <a:schemeClr val="tx2">
                <a:lumMod val="40000"/>
                <a:lumOff val="60000"/>
              </a:schemeClr>
            </a:solidFill>
          </a:ln>
        </p:spPr>
        <p:txBody>
          <a:bodyPr wrap="square" rtlCol="0">
            <a:spAutoFit/>
          </a:bodyPr>
          <a:lstStyle/>
          <a:p>
            <a:pPr algn="ctr"/>
            <a:r>
              <a:rPr lang="en-US" sz="1600" dirty="0"/>
              <a:t>The </a:t>
            </a:r>
            <a:r>
              <a:rPr lang="en-US" sz="1600" dirty="0" err="1"/>
              <a:t>Desch</a:t>
            </a:r>
            <a:r>
              <a:rPr lang="en-US" sz="1600" dirty="0"/>
              <a:t>-Robinson model is an excellent illustration of how measured geochemical data can be combined with models of planet formation and the chemistry inferred for the solar nebula to test ideas for how the Moon formed. </a:t>
            </a:r>
          </a:p>
          <a:p>
            <a:pPr algn="ctr"/>
            <a:endParaRPr lang="en-US" sz="1400" dirty="0"/>
          </a:p>
          <a:p>
            <a:pPr algn="ctr"/>
            <a:r>
              <a:rPr lang="en-US" sz="1600" b="1" dirty="0"/>
              <a:t>Four-stage overview of the model of how water with ultra-low D/H occurs in pockets inside the Moon.</a:t>
            </a:r>
          </a:p>
        </p:txBody>
      </p:sp>
      <p:sp>
        <p:nvSpPr>
          <p:cNvPr id="4" name="TextBox 3"/>
          <p:cNvSpPr txBox="1"/>
          <p:nvPr/>
        </p:nvSpPr>
        <p:spPr>
          <a:xfrm>
            <a:off x="304800" y="2602468"/>
            <a:ext cx="2762295" cy="369332"/>
          </a:xfrm>
          <a:prstGeom prst="rect">
            <a:avLst/>
          </a:prstGeom>
          <a:noFill/>
        </p:spPr>
        <p:txBody>
          <a:bodyPr wrap="none" rtlCol="0">
            <a:spAutoFit/>
          </a:bodyPr>
          <a:lstStyle/>
          <a:p>
            <a:r>
              <a:rPr lang="en-US" b="1" dirty="0"/>
              <a:t>Stage 3 — Giant Impact</a:t>
            </a:r>
            <a:endParaRPr lang="en-US" dirty="0"/>
          </a:p>
        </p:txBody>
      </p:sp>
    </p:spTree>
    <p:extLst>
      <p:ext uri="{BB962C8B-B14F-4D97-AF65-F5344CB8AC3E}">
        <p14:creationId xmlns:p14="http://schemas.microsoft.com/office/powerpoint/2010/main" val="40080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04800" y="162580"/>
            <a:ext cx="8610600" cy="830997"/>
          </a:xfrm>
          <a:prstGeom prst="rect">
            <a:avLst/>
          </a:prstGeom>
        </p:spPr>
        <p:txBody>
          <a:bodyPr wrap="square">
            <a:spAutoFit/>
          </a:bodyPr>
          <a:lstStyle/>
          <a:p>
            <a:pPr algn="ctr"/>
            <a:r>
              <a:rPr lang="en-US" sz="2400" b="1" dirty="0">
                <a:effectLst>
                  <a:outerShdw blurRad="38100" dist="38100" dir="2700000" algn="tl">
                    <a:srgbClr val="000000">
                      <a:alpha val="43137"/>
                    </a:srgbClr>
                  </a:outerShdw>
                </a:effectLst>
              </a:rPr>
              <a:t>Hydrogen Isotopes in Small Lunar Samples Provide Clues</a:t>
            </a:r>
          </a:p>
          <a:p>
            <a:pPr algn="ctr"/>
            <a:r>
              <a:rPr lang="en-US" sz="2400" b="1" dirty="0">
                <a:effectLst>
                  <a:outerShdw blurRad="38100" dist="38100" dir="2700000" algn="tl">
                    <a:srgbClr val="000000">
                      <a:alpha val="43137"/>
                    </a:srgbClr>
                  </a:outerShdw>
                </a:effectLst>
              </a:rPr>
              <a:t>to the Origin of the Earth and Moon</a:t>
            </a:r>
          </a:p>
        </p:txBody>
      </p:sp>
      <p:sp>
        <p:nvSpPr>
          <p:cNvPr id="12" name="TextBox 11"/>
          <p:cNvSpPr txBox="1"/>
          <p:nvPr/>
        </p:nvSpPr>
        <p:spPr>
          <a:xfrm>
            <a:off x="307382" y="1025865"/>
            <a:ext cx="8608017" cy="1169551"/>
          </a:xfrm>
          <a:prstGeom prst="rect">
            <a:avLst/>
          </a:prstGeom>
          <a:solidFill>
            <a:srgbClr val="DCE6F2"/>
          </a:solidFill>
          <a:ln w="3175">
            <a:solidFill>
              <a:schemeClr val="tx2">
                <a:lumMod val="40000"/>
                <a:lumOff val="60000"/>
              </a:schemeClr>
            </a:solidFill>
          </a:ln>
        </p:spPr>
        <p:txBody>
          <a:bodyPr wrap="square" rtlCol="0">
            <a:spAutoFit/>
          </a:bodyPr>
          <a:lstStyle/>
          <a:p>
            <a:pPr algn="ctr"/>
            <a:r>
              <a:rPr lang="en-US" sz="1400" dirty="0"/>
              <a:t>The </a:t>
            </a:r>
            <a:r>
              <a:rPr lang="en-US" sz="1400" dirty="0" err="1"/>
              <a:t>Desch</a:t>
            </a:r>
            <a:r>
              <a:rPr lang="en-US" sz="1400" dirty="0"/>
              <a:t>-Robinson model is an excellent illustration of how measured geochemical data can be combined with models of planet formation and the chemistry inferred for the solar nebula to test ideas for how the Moon formed. </a:t>
            </a:r>
          </a:p>
          <a:p>
            <a:pPr algn="ctr"/>
            <a:endParaRPr lang="en-US" sz="1400" dirty="0"/>
          </a:p>
          <a:p>
            <a:pPr algn="ctr"/>
            <a:r>
              <a:rPr lang="en-US" sz="1400" dirty="0"/>
              <a:t>Four-stage overview of the model of how water with ultra-low D/H occurs in pockets inside the Moon.</a:t>
            </a:r>
          </a:p>
        </p:txBody>
      </p:sp>
      <p:sp>
        <p:nvSpPr>
          <p:cNvPr id="4" name="TextBox 3"/>
          <p:cNvSpPr txBox="1"/>
          <p:nvPr/>
        </p:nvSpPr>
        <p:spPr>
          <a:xfrm>
            <a:off x="304800" y="2602468"/>
            <a:ext cx="2967479" cy="369332"/>
          </a:xfrm>
          <a:prstGeom prst="rect">
            <a:avLst/>
          </a:prstGeom>
          <a:noFill/>
        </p:spPr>
        <p:txBody>
          <a:bodyPr wrap="none" rtlCol="0">
            <a:spAutoFit/>
          </a:bodyPr>
          <a:lstStyle/>
          <a:p>
            <a:r>
              <a:rPr lang="en-US" b="1" dirty="0"/>
              <a:t>Stage 4 — Final Products</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002973"/>
            <a:ext cx="9144000" cy="2788227"/>
          </a:xfrm>
          <a:prstGeom prst="rect">
            <a:avLst/>
          </a:prstGeom>
        </p:spPr>
      </p:pic>
      <p:sp>
        <p:nvSpPr>
          <p:cNvPr id="6" name="TextBox 5">
            <a:extLst>
              <a:ext uri="{FF2B5EF4-FFF2-40B4-BE49-F238E27FC236}">
                <a16:creationId xmlns:a16="http://schemas.microsoft.com/office/drawing/2014/main" xmlns="" id="{A75FFF43-9BA5-4C5E-805D-15AFA9BD0654}"/>
              </a:ext>
            </a:extLst>
          </p:cNvPr>
          <p:cNvSpPr txBox="1"/>
          <p:nvPr/>
        </p:nvSpPr>
        <p:spPr>
          <a:xfrm>
            <a:off x="307382" y="1025865"/>
            <a:ext cx="8608017" cy="1538883"/>
          </a:xfrm>
          <a:prstGeom prst="rect">
            <a:avLst/>
          </a:prstGeom>
          <a:solidFill>
            <a:srgbClr val="DCE6F2"/>
          </a:solidFill>
          <a:ln w="3175">
            <a:solidFill>
              <a:schemeClr val="tx2">
                <a:lumMod val="40000"/>
                <a:lumOff val="60000"/>
              </a:schemeClr>
            </a:solidFill>
          </a:ln>
        </p:spPr>
        <p:txBody>
          <a:bodyPr wrap="square" rtlCol="0">
            <a:spAutoFit/>
          </a:bodyPr>
          <a:lstStyle/>
          <a:p>
            <a:pPr algn="ctr"/>
            <a:r>
              <a:rPr lang="en-US" sz="1600" dirty="0"/>
              <a:t>The </a:t>
            </a:r>
            <a:r>
              <a:rPr lang="en-US" sz="1600" dirty="0" err="1"/>
              <a:t>Desch</a:t>
            </a:r>
            <a:r>
              <a:rPr lang="en-US" sz="1600" dirty="0"/>
              <a:t>-Robinson model is an excellent illustration of how measured geochemical data can be combined with models of planet formation and the chemistry inferred for the solar nebula to test ideas for how the Moon formed. </a:t>
            </a:r>
          </a:p>
          <a:p>
            <a:pPr algn="ctr"/>
            <a:endParaRPr lang="en-US" sz="1400" dirty="0"/>
          </a:p>
          <a:p>
            <a:pPr algn="ctr"/>
            <a:r>
              <a:rPr lang="en-US" sz="1600" b="1" dirty="0"/>
              <a:t>Four-stage overview of the model of how water with ultra-low D/H occurs in pockets inside the Moon.</a:t>
            </a:r>
          </a:p>
        </p:txBody>
      </p:sp>
    </p:spTree>
    <p:extLst>
      <p:ext uri="{BB962C8B-B14F-4D97-AF65-F5344CB8AC3E}">
        <p14:creationId xmlns:p14="http://schemas.microsoft.com/office/powerpoint/2010/main" val="2047348590"/>
      </p:ext>
    </p:extLst>
  </p:cSld>
  <p:clrMapOvr>
    <a:masterClrMapping/>
  </p:clrMapOvr>
</p:sld>
</file>

<file path=ppt/theme/theme1.xml><?xml version="1.0" encoding="utf-8"?>
<a:theme xmlns:a="http://schemas.openxmlformats.org/drawingml/2006/main" name="PSRDpresent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PSRDpresents_template</Template>
  <TotalTime>5464</TotalTime>
  <Words>949</Words>
  <Application>Microsoft Macintosh PowerPoint</Application>
  <PresentationFormat>On-screen Show (4:3)</PresentationFormat>
  <Paragraphs>64</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Arial</vt:lpstr>
      <vt:lpstr>PSRDpresents_template</vt:lpstr>
      <vt:lpstr>PowerPoint Presentation</vt:lpstr>
      <vt:lpstr>PowerPoint Presentation</vt:lpstr>
      <vt:lpstr>PowerPoint Presentation</vt:lpstr>
      <vt:lpstr>PowerPoint Presentation</vt:lpstr>
      <vt:lpstr>PowerPoint Presentation</vt:lpstr>
    </vt:vector>
  </TitlesOfParts>
  <Company>HIGP/SOEST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Billion Years of Magmatism in One Place on Mars</dc:title>
  <dc:creator>gjtaylor for PSRD</dc:creator>
  <cp:lastModifiedBy>LM</cp:lastModifiedBy>
  <cp:revision>547</cp:revision>
  <dcterms:created xsi:type="dcterms:W3CDTF">2010-03-26T01:22:47Z</dcterms:created>
  <dcterms:modified xsi:type="dcterms:W3CDTF">2020-03-24T20:12:03Z</dcterms:modified>
</cp:coreProperties>
</file>